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9" r:id="rId3"/>
    <p:sldId id="258" r:id="rId4"/>
    <p:sldId id="280" r:id="rId5"/>
    <p:sldId id="279" r:id="rId6"/>
    <p:sldId id="285" r:id="rId7"/>
    <p:sldId id="260" r:id="rId8"/>
    <p:sldId id="269" r:id="rId9"/>
    <p:sldId id="261" r:id="rId10"/>
    <p:sldId id="281" r:id="rId11"/>
    <p:sldId id="268" r:id="rId12"/>
    <p:sldId id="282" r:id="rId13"/>
    <p:sldId id="270" r:id="rId14"/>
    <p:sldId id="262" r:id="rId15"/>
    <p:sldId id="283" r:id="rId16"/>
    <p:sldId id="263" r:id="rId17"/>
    <p:sldId id="271" r:id="rId18"/>
    <p:sldId id="272" r:id="rId19"/>
    <p:sldId id="286" r:id="rId20"/>
    <p:sldId id="273" r:id="rId21"/>
    <p:sldId id="274" r:id="rId22"/>
    <p:sldId id="264" r:id="rId23"/>
    <p:sldId id="265" r:id="rId24"/>
    <p:sldId id="275" r:id="rId25"/>
    <p:sldId id="277" r:id="rId26"/>
    <p:sldId id="276"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176" userDrawn="1">
          <p15:clr>
            <a:srgbClr val="A4A3A4"/>
          </p15:clr>
        </p15:guide>
        <p15:guide id="3" orient="horz" pos="624" userDrawn="1">
          <p15:clr>
            <a:srgbClr val="A4A3A4"/>
          </p15:clr>
        </p15:guide>
        <p15:guide id="5" pos="3840" userDrawn="1">
          <p15:clr>
            <a:srgbClr val="A4A3A4"/>
          </p15:clr>
        </p15:guide>
        <p15:guide id="6" pos="192" userDrawn="1">
          <p15:clr>
            <a:srgbClr val="A4A3A4"/>
          </p15:clr>
        </p15:guide>
        <p15:guide id="7" pos="74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A54"/>
    <a:srgbClr val="CC0000"/>
    <a:srgbClr val="574538"/>
    <a:srgbClr val="00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329FC-2679-5144-B500-6CFEF1AF3B1B}" v="1558" dt="2024-01-24T13:39:17.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6"/>
    <p:restoredTop sz="87336"/>
  </p:normalViewPr>
  <p:slideViewPr>
    <p:cSldViewPr showGuides="1">
      <p:cViewPr varScale="1">
        <p:scale>
          <a:sx n="103" d="100"/>
          <a:sy n="103" d="100"/>
        </p:scale>
        <p:origin x="488" y="184"/>
      </p:cViewPr>
      <p:guideLst>
        <p:guide orient="horz" pos="2160"/>
        <p:guide orient="horz" pos="4176"/>
        <p:guide orient="horz" pos="624"/>
        <p:guide pos="3840"/>
        <p:guide pos="192"/>
        <p:guide pos="7488"/>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7AB3F-08FD-48E8-ACD4-B2BD128BC986}"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US"/>
        </a:p>
      </dgm:t>
    </dgm:pt>
    <dgm:pt modelId="{D60C429D-C386-469F-8F43-AB657DE0549C}">
      <dgm:prSet custT="1"/>
      <dgm:spPr/>
      <dgm:t>
        <a:bodyPr/>
        <a:lstStyle/>
        <a:p>
          <a:r>
            <a:rPr lang="en-US" sz="1600" dirty="0"/>
            <a:t>Region Extraction </a:t>
          </a:r>
        </a:p>
      </dgm:t>
    </dgm:pt>
    <dgm:pt modelId="{45953404-B211-4CD9-A91B-36C1E8A3525B}" type="sibTrans" cxnId="{EF8190F4-4102-4AE2-B03A-44873D9D6273}">
      <dgm:prSet custT="1"/>
      <dgm:spPr/>
      <dgm:t>
        <a:bodyPr/>
        <a:lstStyle/>
        <a:p>
          <a:endParaRPr lang="en-US" sz="1600"/>
        </a:p>
      </dgm:t>
    </dgm:pt>
    <dgm:pt modelId="{B74E4864-DBE5-4D51-93C4-B0CD917207BA}" type="parTrans" cxnId="{EF8190F4-4102-4AE2-B03A-44873D9D6273}">
      <dgm:prSet/>
      <dgm:spPr/>
      <dgm:t>
        <a:bodyPr/>
        <a:lstStyle/>
        <a:p>
          <a:endParaRPr lang="en-US" sz="1600"/>
        </a:p>
      </dgm:t>
    </dgm:pt>
    <dgm:pt modelId="{95C8EA88-E3B5-5347-BEE5-BD7EE647EFC8}" type="pres">
      <dgm:prSet presAssocID="{0E47AB3F-08FD-48E8-ACD4-B2BD128BC986}" presName="diagram" presStyleCnt="0">
        <dgm:presLayoutVars>
          <dgm:dir/>
          <dgm:resizeHandles val="exact"/>
        </dgm:presLayoutVars>
      </dgm:prSet>
      <dgm:spPr/>
    </dgm:pt>
    <dgm:pt modelId="{551579FC-83A8-E949-9983-214566E7C990}" type="pres">
      <dgm:prSet presAssocID="{D60C429D-C386-469F-8F43-AB657DE0549C}" presName="node" presStyleLbl="node1" presStyleIdx="0" presStyleCnt="1" custLinFactNeighborX="12" custLinFactNeighborY="-9754">
        <dgm:presLayoutVars>
          <dgm:bulletEnabled val="1"/>
        </dgm:presLayoutVars>
      </dgm:prSet>
      <dgm:spPr/>
    </dgm:pt>
  </dgm:ptLst>
  <dgm:cxnLst>
    <dgm:cxn modelId="{2AB30246-9071-414E-A6BE-F48EC4679713}" type="presOf" srcId="{D60C429D-C386-469F-8F43-AB657DE0549C}" destId="{551579FC-83A8-E949-9983-214566E7C990}" srcOrd="0" destOrd="0" presId="urn:microsoft.com/office/officeart/2005/8/layout/process5"/>
    <dgm:cxn modelId="{64475A79-5420-D644-8483-94A98A18525B}" type="presOf" srcId="{0E47AB3F-08FD-48E8-ACD4-B2BD128BC986}" destId="{95C8EA88-E3B5-5347-BEE5-BD7EE647EFC8}" srcOrd="0" destOrd="0" presId="urn:microsoft.com/office/officeart/2005/8/layout/process5"/>
    <dgm:cxn modelId="{EF8190F4-4102-4AE2-B03A-44873D9D6273}" srcId="{0E47AB3F-08FD-48E8-ACD4-B2BD128BC986}" destId="{D60C429D-C386-469F-8F43-AB657DE0549C}" srcOrd="0" destOrd="0" parTransId="{B74E4864-DBE5-4D51-93C4-B0CD917207BA}" sibTransId="{45953404-B211-4CD9-A91B-36C1E8A3525B}"/>
    <dgm:cxn modelId="{413F249F-D0A3-B24F-9AEE-FEE4948866CB}" type="presParOf" srcId="{95C8EA88-E3B5-5347-BEE5-BD7EE647EFC8}" destId="{551579FC-83A8-E949-9983-214566E7C990}"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579FC-83A8-E949-9983-214566E7C990}">
      <dsp:nvSpPr>
        <dsp:cNvPr id="0" name=""/>
        <dsp:cNvSpPr/>
      </dsp:nvSpPr>
      <dsp:spPr>
        <a:xfrm>
          <a:off x="571868" y="0"/>
          <a:ext cx="1523627" cy="9141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Region Extraction </a:t>
          </a:r>
        </a:p>
      </dsp:txBody>
      <dsp:txXfrm>
        <a:off x="598643" y="26775"/>
        <a:ext cx="1470077" cy="8606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3BA885-48CD-4EF3-988F-10703D064303}" type="datetimeFigureOut">
              <a:rPr lang="en-US" smtClean="0"/>
              <a:t>1/25/24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55AD45-07F8-47B1-8794-7729E1812E14}" type="slidenum">
              <a:rPr lang="en-US" smtClean="0"/>
              <a:t>‹#›</a:t>
            </a:fld>
            <a:endParaRPr lang="en-US"/>
          </a:p>
        </p:txBody>
      </p:sp>
    </p:spTree>
    <p:extLst>
      <p:ext uri="{BB962C8B-B14F-4D97-AF65-F5344CB8AC3E}">
        <p14:creationId xmlns:p14="http://schemas.microsoft.com/office/powerpoint/2010/main" val="101732342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18:39:57.099"/>
    </inkml:context>
    <inkml:brush xml:id="br0">
      <inkml:brushProperty name="width" value="0.06174" units="cm"/>
      <inkml:brushProperty name="height" value="0.06174" units="cm"/>
    </inkml:brush>
  </inkml:definitions>
  <inkml:trace contextRef="#ctx0" brushRef="#br0">1 281 24575,'0'-9'0,"3"-4"0,1 6 0,2-3 0,1 3 0,-4 1 0,3-1 0,-2 1 0,2-1 0,-2 1 0,-1-1 0,-1 3 0,-1-1 0,5 4 0,-3-5 0,1 2 0,2-2 0,-3-1 0,4 1 0,-1-1 0,1-3 0,3 2 0,1-2 0,4-1 0,-4 3 0,2-2 0,-6 6 0,3-2 0,-3 5 0,-1-4 0,1 4 0,-1-2 0,-2 0 0,1 3 0,-1-6 0,-1 2 0,3 1 0,-3-3 0,1 3 0,1-6 0,-1 2 0,2 1 0,1 0 0,-4 2 0,6-5 0,-8 7 0,7-3 0,-4 11 0,3-6 0,-1 6 0,1-2 0,-4 2 0,3-2 0,-2 2 0,-1-3 0,3 1 0,-6 2 0,6-6 0,-6 6 0,6-3 0,-6 4 0,6-1 0,-6 0 0,6 0 0,-5 0 0,4-2 0,-2 1 0,3-2 0,1 4 0,-1-1 0,1 1 0,-1-1 0,1 1 0,-1-1 0,-2 1 0,1-4 0,-4 3 0,5-5 0,-6 4 0,6-1 0,-2 2 0,2 0 0,1-2 0,-1 2 0,1-6 0,-4 6 0,3-5 0,-5 4 0,4-1 0,-1 2 0,0 0 0,1 1 0,-4-1 0,5-2 0,-3-2 0,0 1 0,0 0 0,0 0 0,0 3 0,1-3 0,1 0 0,-4 2 0,4-4 0,-4 4 0,2-1 0,-3-1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60D87-D57E-5449-9F5C-42D04C58227C}"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B69F2-F004-8149-BEBE-B40A88224B03}" type="slidenum">
              <a:rPr lang="en-US" smtClean="0"/>
              <a:t>‹#›</a:t>
            </a:fld>
            <a:endParaRPr lang="en-US"/>
          </a:p>
        </p:txBody>
      </p:sp>
    </p:spTree>
    <p:extLst>
      <p:ext uri="{BB962C8B-B14F-4D97-AF65-F5344CB8AC3E}">
        <p14:creationId xmlns:p14="http://schemas.microsoft.com/office/powerpoint/2010/main" val="1835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 Lithological. Mapping, HSI</a:t>
            </a:r>
          </a:p>
          <a:p>
            <a:endParaRPr lang="en-US" dirty="0"/>
          </a:p>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3</a:t>
            </a:fld>
            <a:endParaRPr lang="en-US"/>
          </a:p>
        </p:txBody>
      </p:sp>
    </p:spTree>
    <p:extLst>
      <p:ext uri="{BB962C8B-B14F-4D97-AF65-F5344CB8AC3E}">
        <p14:creationId xmlns:p14="http://schemas.microsoft.com/office/powerpoint/2010/main" val="145995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12</a:t>
            </a:fld>
            <a:endParaRPr lang="en-US"/>
          </a:p>
        </p:txBody>
      </p:sp>
    </p:spTree>
    <p:extLst>
      <p:ext uri="{BB962C8B-B14F-4D97-AF65-F5344CB8AC3E}">
        <p14:creationId xmlns:p14="http://schemas.microsoft.com/office/powerpoint/2010/main" val="3144420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13</a:t>
            </a:fld>
            <a:endParaRPr lang="en-US"/>
          </a:p>
        </p:txBody>
      </p:sp>
    </p:spTree>
    <p:extLst>
      <p:ext uri="{BB962C8B-B14F-4D97-AF65-F5344CB8AC3E}">
        <p14:creationId xmlns:p14="http://schemas.microsoft.com/office/powerpoint/2010/main" val="353643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targeted minerals are mostly present in the soil or the sand. </a:t>
            </a:r>
          </a:p>
        </p:txBody>
      </p:sp>
      <p:sp>
        <p:nvSpPr>
          <p:cNvPr id="4" name="Slide Number Placeholder 3"/>
          <p:cNvSpPr>
            <a:spLocks noGrp="1"/>
          </p:cNvSpPr>
          <p:nvPr>
            <p:ph type="sldNum" sz="quarter" idx="5"/>
          </p:nvPr>
        </p:nvSpPr>
        <p:spPr/>
        <p:txBody>
          <a:bodyPr/>
          <a:lstStyle/>
          <a:p>
            <a:fld id="{E67B69F2-F004-8149-BEBE-B40A88224B03}" type="slidenum">
              <a:rPr lang="en-US" smtClean="0"/>
              <a:t>14</a:t>
            </a:fld>
            <a:endParaRPr lang="en-US"/>
          </a:p>
        </p:txBody>
      </p:sp>
    </p:spTree>
    <p:extLst>
      <p:ext uri="{BB962C8B-B14F-4D97-AF65-F5344CB8AC3E}">
        <p14:creationId xmlns:p14="http://schemas.microsoft.com/office/powerpoint/2010/main" val="258815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15</a:t>
            </a:fld>
            <a:endParaRPr lang="en-US"/>
          </a:p>
        </p:txBody>
      </p:sp>
    </p:spTree>
    <p:extLst>
      <p:ext uri="{BB962C8B-B14F-4D97-AF65-F5344CB8AC3E}">
        <p14:creationId xmlns:p14="http://schemas.microsoft.com/office/powerpoint/2010/main" val="3553388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aim to assign the soil/sand pixels to the mineral and </a:t>
            </a:r>
            <a:r>
              <a:rPr lang="en-US" dirty="0" err="1"/>
              <a:t>impurity_sub</a:t>
            </a:r>
            <a:r>
              <a:rPr lang="en-US" dirty="0"/>
              <a:t> classes. </a:t>
            </a:r>
          </a:p>
          <a:p>
            <a:endParaRPr lang="en-US" dirty="0"/>
          </a:p>
          <a:p>
            <a:r>
              <a:rPr lang="en-US" dirty="0"/>
              <a:t>We extracted two endmembers from the soil pixel manifold. </a:t>
            </a:r>
          </a:p>
          <a:p>
            <a:endParaRPr lang="en-US" dirty="0"/>
          </a:p>
          <a:p>
            <a:r>
              <a:rPr lang="en-US" dirty="0"/>
              <a:t>Next, the correlation between these extracted end members and the laboratory reference signature was calculated. </a:t>
            </a:r>
          </a:p>
        </p:txBody>
      </p:sp>
      <p:sp>
        <p:nvSpPr>
          <p:cNvPr id="4" name="Slide Number Placeholder 3"/>
          <p:cNvSpPr>
            <a:spLocks noGrp="1"/>
          </p:cNvSpPr>
          <p:nvPr>
            <p:ph type="sldNum" sz="quarter" idx="5"/>
          </p:nvPr>
        </p:nvSpPr>
        <p:spPr/>
        <p:txBody>
          <a:bodyPr/>
          <a:lstStyle/>
          <a:p>
            <a:fld id="{E67B69F2-F004-8149-BEBE-B40A88224B03}" type="slidenum">
              <a:rPr lang="en-US" smtClean="0"/>
              <a:t>16</a:t>
            </a:fld>
            <a:endParaRPr lang="en-US"/>
          </a:p>
        </p:txBody>
      </p:sp>
    </p:spTree>
    <p:extLst>
      <p:ext uri="{BB962C8B-B14F-4D97-AF65-F5344CB8AC3E}">
        <p14:creationId xmlns:p14="http://schemas.microsoft.com/office/powerpoint/2010/main" val="3510057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assign the soil pixels into mineral and impurity subclasses the following procedure was followed. </a:t>
            </a:r>
          </a:p>
          <a:p>
            <a:endParaRPr lang="en-US" dirty="0"/>
          </a:p>
          <a:p>
            <a:r>
              <a:rPr lang="en-US" dirty="0"/>
              <a:t>correlation between the laboratory mineral signature and the signature of pixel</a:t>
            </a:r>
          </a:p>
          <a:p>
            <a:endParaRPr lang="en-US" dirty="0"/>
          </a:p>
          <a:p>
            <a:r>
              <a:rPr lang="en-US" dirty="0"/>
              <a:t>This way we can identify the highly correlated pixels to the laboratory signature of the mineral.</a:t>
            </a:r>
          </a:p>
        </p:txBody>
      </p:sp>
      <p:sp>
        <p:nvSpPr>
          <p:cNvPr id="4" name="Slide Number Placeholder 3"/>
          <p:cNvSpPr>
            <a:spLocks noGrp="1"/>
          </p:cNvSpPr>
          <p:nvPr>
            <p:ph type="sldNum" sz="quarter" idx="5"/>
          </p:nvPr>
        </p:nvSpPr>
        <p:spPr/>
        <p:txBody>
          <a:bodyPr/>
          <a:lstStyle/>
          <a:p>
            <a:fld id="{E67B69F2-F004-8149-BEBE-B40A88224B03}" type="slidenum">
              <a:rPr lang="en-US" smtClean="0"/>
              <a:t>17</a:t>
            </a:fld>
            <a:endParaRPr lang="en-US"/>
          </a:p>
        </p:txBody>
      </p:sp>
    </p:spTree>
    <p:extLst>
      <p:ext uri="{BB962C8B-B14F-4D97-AF65-F5344CB8AC3E}">
        <p14:creationId xmlns:p14="http://schemas.microsoft.com/office/powerpoint/2010/main" val="3064847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42424"/>
                </a:solidFill>
                <a:effectLst/>
                <a:latin typeface="source-serif-pro"/>
              </a:rPr>
              <a:t>To calculate the measure relative availability for the mineral we aligned the manifold of soil pixels using FDA  so the two classes would be at the opposite ends of the eigen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none" strike="noStrike" dirty="0">
              <a:solidFill>
                <a:srgbClr val="242424"/>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242424"/>
                </a:solidFill>
                <a:effectLst/>
                <a:latin typeface="source-serif-pro"/>
              </a:rPr>
              <a:t>Fisher’s linear discriminant attempts to find the vector/eigen direction that maximizes the separation between classes of the projected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MR10"/>
              </a:rPr>
              <a:t>The eigen-direction was found through an eigen-decomposition of the matrix Sw_1Sb</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18</a:t>
            </a:fld>
            <a:endParaRPr lang="en-US"/>
          </a:p>
        </p:txBody>
      </p:sp>
    </p:spTree>
    <p:extLst>
      <p:ext uri="{BB962C8B-B14F-4D97-AF65-F5344CB8AC3E}">
        <p14:creationId xmlns:p14="http://schemas.microsoft.com/office/powerpoint/2010/main" val="1888436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10"/>
              </a:rPr>
              <a:t>Now since the least correlated and the most correlated sub classes are on the opposite ends along the eigen direction, along this direction the correlation between the pixel signatures to the mineral signature changes monotonically.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10"/>
              </a:rPr>
              <a:t>The use of FDA with two classes produces an eigen-direction along which the correlation</a:t>
            </a:r>
            <a:r>
              <a:rPr lang="en-US" sz="1200" dirty="0">
                <a:effectLst/>
                <a:latin typeface="CMSS8"/>
              </a:rPr>
              <a:t> </a:t>
            </a:r>
            <a:r>
              <a:rPr lang="en-US" sz="1200" dirty="0">
                <a:effectLst/>
                <a:latin typeface="CMR10"/>
              </a:rPr>
              <a:t>is monotonically changing since the least-correlated and most-correlated sub-classes are on the opposite </a:t>
            </a:r>
            <a:r>
              <a:rPr lang="en-US" sz="1200" dirty="0">
                <a:effectLst/>
                <a:latin typeface="CMSS8"/>
              </a:rPr>
              <a:t> </a:t>
            </a:r>
            <a:r>
              <a:rPr lang="en-US" sz="1200" dirty="0">
                <a:effectLst/>
                <a:latin typeface="CMR10"/>
              </a:rPr>
              <a:t>extremes along this eigen-direction.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19</a:t>
            </a:fld>
            <a:endParaRPr lang="en-US"/>
          </a:p>
        </p:txBody>
      </p:sp>
    </p:spTree>
    <p:extLst>
      <p:ext uri="{BB962C8B-B14F-4D97-AF65-F5344CB8AC3E}">
        <p14:creationId xmlns:p14="http://schemas.microsoft.com/office/powerpoint/2010/main" val="3672261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that the eigen direction which maximizes the separation between the two classes is v1.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derive the relative availability measure we projected the following spectral signatures on to this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every thing is on a line. Next we calculated the distance between  the projected pixels and the two projected mean spectral signatures of each sub-class.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eigen direction</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1" i="1" smtClean="0">
                            <a:latin typeface="Cambria Math" panose="02040503050406030204" pitchFamily="18" charset="0"/>
                          </a:rPr>
                          <m:t>𝒗</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which promotes the highest separation between the two representative classes was identified, the following spectral signatures were projected onto this eigenvector.</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eigen direction</a:t>
                </a:r>
                <a:r>
                  <a:rPr lang="en-US" b="0" i="0">
                    <a:latin typeface="Cambria Math" panose="02040503050406030204" pitchFamily="18" charset="0"/>
                  </a:rPr>
                  <a:t>〖 (</a:t>
                </a:r>
                <a:r>
                  <a:rPr lang="en-US" b="1" i="0">
                    <a:latin typeface="Cambria Math" panose="02040503050406030204" pitchFamily="18" charset="0"/>
                  </a:rPr>
                  <a:t>𝒗</a:t>
                </a:r>
                <a:r>
                  <a:rPr lang="en-US" b="0" i="0">
                    <a:latin typeface="Cambria Math" panose="02040503050406030204" pitchFamily="18" charset="0"/>
                  </a:rPr>
                  <a:t>〗_1)</a:t>
                </a:r>
                <a:r>
                  <a:rPr lang="en-US" dirty="0"/>
                  <a:t> which promotes the highest separation between the two representative classes was identified, the following spectral signatures were projected onto this eigenvector.</a:t>
                </a:r>
              </a:p>
              <a:p>
                <a:endParaRPr lang="en-US" dirty="0"/>
              </a:p>
            </p:txBody>
          </p:sp>
        </mc:Fallback>
      </mc:AlternateContent>
      <p:sp>
        <p:nvSpPr>
          <p:cNvPr id="4" name="Slide Number Placeholder 3"/>
          <p:cNvSpPr>
            <a:spLocks noGrp="1"/>
          </p:cNvSpPr>
          <p:nvPr>
            <p:ph type="sldNum" sz="quarter" idx="5"/>
          </p:nvPr>
        </p:nvSpPr>
        <p:spPr/>
        <p:txBody>
          <a:bodyPr/>
          <a:lstStyle/>
          <a:p>
            <a:fld id="{E67B69F2-F004-8149-BEBE-B40A88224B03}" type="slidenum">
              <a:rPr lang="en-US" smtClean="0"/>
              <a:t>20</a:t>
            </a:fld>
            <a:endParaRPr lang="en-US"/>
          </a:p>
        </p:txBody>
      </p:sp>
    </p:spTree>
    <p:extLst>
      <p:ext uri="{BB962C8B-B14F-4D97-AF65-F5344CB8AC3E}">
        <p14:creationId xmlns:p14="http://schemas.microsoft.com/office/powerpoint/2010/main" val="218371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relative-availability was calculated using this equation. </a:t>
            </a:r>
          </a:p>
          <a:p>
            <a:endParaRPr lang="en-US" dirty="0"/>
          </a:p>
          <a:p>
            <a:r>
              <a:rPr lang="en-US" dirty="0"/>
              <a:t>Relative availability of the </a:t>
            </a:r>
            <a:r>
              <a:rPr lang="en-US" dirty="0" err="1"/>
              <a:t>mth</a:t>
            </a:r>
            <a:r>
              <a:rPr lang="en-US" dirty="0"/>
              <a:t> pixel is ,</a:t>
            </a:r>
          </a:p>
        </p:txBody>
      </p:sp>
      <p:sp>
        <p:nvSpPr>
          <p:cNvPr id="4" name="Slide Number Placeholder 3"/>
          <p:cNvSpPr>
            <a:spLocks noGrp="1"/>
          </p:cNvSpPr>
          <p:nvPr>
            <p:ph type="sldNum" sz="quarter" idx="5"/>
          </p:nvPr>
        </p:nvSpPr>
        <p:spPr/>
        <p:txBody>
          <a:bodyPr/>
          <a:lstStyle/>
          <a:p>
            <a:fld id="{E67B69F2-F004-8149-BEBE-B40A88224B03}" type="slidenum">
              <a:rPr lang="en-US" smtClean="0"/>
              <a:t>21</a:t>
            </a:fld>
            <a:endParaRPr lang="en-US"/>
          </a:p>
        </p:txBody>
      </p:sp>
    </p:spTree>
    <p:extLst>
      <p:ext uri="{BB962C8B-B14F-4D97-AF65-F5344CB8AC3E}">
        <p14:creationId xmlns:p14="http://schemas.microsoft.com/office/powerpoint/2010/main" val="295229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u="none" strike="noStrike" dirty="0">
                <a:solidFill>
                  <a:srgbClr val="374151"/>
                </a:solidFill>
                <a:effectLst/>
                <a:latin typeface="Söhne"/>
              </a:rPr>
              <a:t>Lithological Mapping: Identifying and mapping the presence of a particular mineral in a particular geographical landscape.</a:t>
            </a:r>
          </a:p>
          <a:p>
            <a:pPr algn="l">
              <a:buFont typeface="+mj-lt"/>
              <a:buAutoNum type="arabicPeriod"/>
            </a:pPr>
            <a:endParaRPr lang="en-US" b="1" i="0" u="none" strike="noStrike" dirty="0">
              <a:solidFill>
                <a:srgbClr val="374151"/>
              </a:solidFill>
              <a:effectLst/>
              <a:latin typeface="Söhne"/>
            </a:endParaRPr>
          </a:p>
          <a:p>
            <a:pPr algn="l">
              <a:buFont typeface="+mj-lt"/>
              <a:buAutoNum type="arabicPeriod"/>
            </a:pPr>
            <a:r>
              <a:rPr lang="en-US" b="1" i="0" u="none" strike="noStrike" dirty="0">
                <a:solidFill>
                  <a:srgbClr val="374151"/>
                </a:solidFill>
                <a:effectLst/>
                <a:latin typeface="Söhne"/>
              </a:rPr>
              <a:t>Geological Mapping:</a:t>
            </a:r>
            <a:r>
              <a:rPr lang="en-US" b="0" i="0" u="none" strike="noStrike" dirty="0">
                <a:solidFill>
                  <a:srgbClr val="374151"/>
                </a:solidFill>
                <a:effectLst/>
                <a:latin typeface="Söhne"/>
              </a:rPr>
              <a:t> Field-based mapping of rock formations and structures.</a:t>
            </a:r>
          </a:p>
          <a:p>
            <a:pPr algn="l">
              <a:buFont typeface="+mj-lt"/>
              <a:buAutoNum type="arabicPeriod"/>
            </a:pPr>
            <a:r>
              <a:rPr lang="en-US" b="1" i="0" u="none" strike="noStrike" dirty="0">
                <a:solidFill>
                  <a:srgbClr val="374151"/>
                </a:solidFill>
                <a:effectLst/>
                <a:latin typeface="Söhne"/>
              </a:rPr>
              <a:t>Geochemical Sampling:</a:t>
            </a:r>
            <a:r>
              <a:rPr lang="en-US" b="0" i="0" u="none" strike="noStrike" dirty="0">
                <a:solidFill>
                  <a:srgbClr val="374151"/>
                </a:solidFill>
                <a:effectLst/>
                <a:latin typeface="Söhne"/>
              </a:rPr>
              <a:t> Collecting and analyzing soil, water, or rock samples for trace elements indicative of mineralization.</a:t>
            </a:r>
          </a:p>
          <a:p>
            <a:pPr algn="l">
              <a:buFont typeface="+mj-lt"/>
              <a:buAutoNum type="arabicPeriod"/>
            </a:pPr>
            <a:r>
              <a:rPr lang="en-US" b="1" i="0" u="none" strike="noStrike" dirty="0">
                <a:solidFill>
                  <a:srgbClr val="374151"/>
                </a:solidFill>
                <a:effectLst/>
                <a:latin typeface="Söhne"/>
              </a:rPr>
              <a:t>Geophysical Surveys:</a:t>
            </a:r>
            <a:r>
              <a:rPr lang="en-US" b="0" i="0" u="none" strike="noStrike" dirty="0">
                <a:solidFill>
                  <a:srgbClr val="374151"/>
                </a:solidFill>
                <a:effectLst/>
                <a:latin typeface="Söhne"/>
              </a:rPr>
              <a:t> Using techniques like magnetic, gravity, and seismic surveys to detect subsurface anomalies.</a:t>
            </a:r>
          </a:p>
          <a:p>
            <a:pPr algn="l">
              <a:buFont typeface="+mj-lt"/>
              <a:buAutoNum type="arabicPeriod"/>
            </a:pPr>
            <a:r>
              <a:rPr lang="en-US" b="1" i="0" u="none" strike="noStrike" dirty="0">
                <a:solidFill>
                  <a:srgbClr val="374151"/>
                </a:solidFill>
                <a:effectLst/>
                <a:latin typeface="Söhne"/>
              </a:rPr>
              <a:t>Drilling:</a:t>
            </a:r>
            <a:r>
              <a:rPr lang="en-US" b="0" i="0" u="none" strike="noStrike" dirty="0">
                <a:solidFill>
                  <a:srgbClr val="374151"/>
                </a:solidFill>
                <a:effectLst/>
                <a:latin typeface="Söhne"/>
              </a:rPr>
              <a:t> Core or rotary drilling to obtain physical samples from depth.</a:t>
            </a:r>
          </a:p>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4</a:t>
            </a:fld>
            <a:endParaRPr lang="en-US"/>
          </a:p>
        </p:txBody>
      </p:sp>
    </p:spTree>
    <p:extLst>
      <p:ext uri="{BB962C8B-B14F-4D97-AF65-F5344CB8AC3E}">
        <p14:creationId xmlns:p14="http://schemas.microsoft.com/office/powerpoint/2010/main" val="609695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0.357 to 2.576 µm with a 10 nm bandwidth. </a:t>
            </a:r>
          </a:p>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22</a:t>
            </a:fld>
            <a:endParaRPr lang="en-US"/>
          </a:p>
        </p:txBody>
      </p:sp>
    </p:spTree>
    <p:extLst>
      <p:ext uri="{BB962C8B-B14F-4D97-AF65-F5344CB8AC3E}">
        <p14:creationId xmlns:p14="http://schemas.microsoft.com/office/powerpoint/2010/main" val="2513021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23</a:t>
            </a:fld>
            <a:endParaRPr lang="en-US"/>
          </a:p>
        </p:txBody>
      </p:sp>
    </p:spTree>
    <p:extLst>
      <p:ext uri="{BB962C8B-B14F-4D97-AF65-F5344CB8AC3E}">
        <p14:creationId xmlns:p14="http://schemas.microsoft.com/office/powerpoint/2010/main" val="95328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24</a:t>
            </a:fld>
            <a:endParaRPr lang="en-US"/>
          </a:p>
        </p:txBody>
      </p:sp>
    </p:spTree>
    <p:extLst>
      <p:ext uri="{BB962C8B-B14F-4D97-AF65-F5344CB8AC3E}">
        <p14:creationId xmlns:p14="http://schemas.microsoft.com/office/powerpoint/2010/main" val="2987816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26</a:t>
            </a:fld>
            <a:endParaRPr lang="en-US"/>
          </a:p>
        </p:txBody>
      </p:sp>
    </p:spTree>
    <p:extLst>
      <p:ext uri="{BB962C8B-B14F-4D97-AF65-F5344CB8AC3E}">
        <p14:creationId xmlns:p14="http://schemas.microsoft.com/office/powerpoint/2010/main" val="105494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5F6368"/>
                </a:solidFill>
                <a:effectLst/>
                <a:latin typeface="arial" panose="020B0604020202020204" pitchFamily="34" charset="0"/>
              </a:rPr>
              <a:t>Imaging narrow spectral bands over a continuous spectral range</a:t>
            </a:r>
            <a:r>
              <a:rPr lang="en-US" b="0" i="0" u="none" strike="noStrike" dirty="0">
                <a:solidFill>
                  <a:srgbClr val="4D5156"/>
                </a:solidFill>
                <a:effectLst/>
                <a:latin typeface="arial" panose="020B0604020202020204" pitchFamily="34" charset="0"/>
              </a:rPr>
              <a:t>. </a:t>
            </a:r>
            <a:endParaRPr lang="en-US" b="0" dirty="0"/>
          </a:p>
          <a:p>
            <a:endParaRPr lang="en-US" dirty="0"/>
          </a:p>
          <a:p>
            <a:r>
              <a:rPr lang="en-US" dirty="0"/>
              <a:t>Light – dark – Bright sand to dark loamy soil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Each band corresponds to a specific wavelength, enabling precise material identification based on unique spectral signatures.</a:t>
            </a:r>
          </a:p>
          <a:p>
            <a:endParaRPr lang="en-US" dirty="0"/>
          </a:p>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5</a:t>
            </a:fld>
            <a:endParaRPr lang="en-US"/>
          </a:p>
        </p:txBody>
      </p:sp>
    </p:spTree>
    <p:extLst>
      <p:ext uri="{BB962C8B-B14F-4D97-AF65-F5344CB8AC3E}">
        <p14:creationId xmlns:p14="http://schemas.microsoft.com/office/powerpoint/2010/main" val="350246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202124"/>
                </a:solidFill>
                <a:effectLst/>
                <a:latin typeface="Google Sans"/>
              </a:rPr>
              <a:t>Band Ratio: </a:t>
            </a:r>
          </a:p>
          <a:p>
            <a:endParaRPr lang="en-US" b="1" i="0" u="none" strike="noStrike" dirty="0">
              <a:solidFill>
                <a:srgbClr val="202124"/>
              </a:solidFill>
              <a:effectLst/>
              <a:latin typeface="Google Sans"/>
            </a:endParaRPr>
          </a:p>
          <a:p>
            <a:r>
              <a:rPr lang="en-US" b="0" i="0" u="none" strike="noStrike" dirty="0">
                <a:solidFill>
                  <a:srgbClr val="202124"/>
                </a:solidFill>
                <a:effectLst/>
                <a:latin typeface="Google Sans"/>
              </a:rPr>
              <a:t>Ratio between bands which are sensitive to the specific materials that they are interested in. </a:t>
            </a:r>
          </a:p>
          <a:p>
            <a:r>
              <a:rPr lang="en-US" b="0" i="0" u="none" strike="noStrike" dirty="0">
                <a:solidFill>
                  <a:srgbClr val="4D5156"/>
                </a:solidFill>
                <a:effectLst/>
                <a:latin typeface="arial" panose="020B0604020202020204" pitchFamily="34" charset="0"/>
              </a:rPr>
              <a:t>Technique in which reflectance values in one spectral band are divided from the corresponding values in another band.</a:t>
            </a:r>
            <a:endParaRPr lang="en-US" b="1" i="0" u="none" strike="noStrike" dirty="0">
              <a:solidFill>
                <a:srgbClr val="202124"/>
              </a:solidFill>
              <a:effectLst/>
              <a:latin typeface="Google Sans"/>
            </a:endParaRPr>
          </a:p>
          <a:p>
            <a:endParaRPr lang="en-US" b="1" i="0" u="none" strike="noStrike" dirty="0">
              <a:solidFill>
                <a:srgbClr val="202124"/>
              </a:solidFill>
              <a:effectLst/>
              <a:latin typeface="Google Sans"/>
            </a:endParaRPr>
          </a:p>
          <a:p>
            <a:r>
              <a:rPr lang="en-US" b="1" i="0" u="none" strike="noStrike" dirty="0">
                <a:solidFill>
                  <a:srgbClr val="202124"/>
                </a:solidFill>
                <a:effectLst/>
                <a:latin typeface="Google Sans"/>
              </a:rPr>
              <a:t>Hyperspectral Unmixing: </a:t>
            </a:r>
          </a:p>
          <a:p>
            <a:endParaRPr lang="en-US" b="1" i="0" u="none" strike="noStrike" dirty="0">
              <a:solidFill>
                <a:srgbClr val="202124"/>
              </a:solidFill>
              <a:effectLst/>
              <a:latin typeface="Google Sans"/>
            </a:endParaRPr>
          </a:p>
          <a:p>
            <a:r>
              <a:rPr lang="en-US" b="0" i="0" u="none" strike="noStrike" dirty="0">
                <a:solidFill>
                  <a:srgbClr val="202124"/>
                </a:solidFill>
                <a:effectLst/>
                <a:latin typeface="Google Sans"/>
              </a:rPr>
              <a:t>Decomposes the measured pixel spectrum of hyperspectral data into a collection of constituent spectral signatures (or endmembers) and a set of corresponding fractional abundances.</a:t>
            </a:r>
          </a:p>
          <a:p>
            <a:endParaRPr lang="en-US" b="0" i="0" u="none" strike="noStrike" dirty="0">
              <a:solidFill>
                <a:srgbClr val="202124"/>
              </a:solidFill>
              <a:effectLst/>
              <a:latin typeface="Google Sans"/>
            </a:endParaRPr>
          </a:p>
          <a:p>
            <a:endParaRPr lang="en-US" b="0" i="0" u="none" strike="noStrike" dirty="0">
              <a:solidFill>
                <a:srgbClr val="202124"/>
              </a:solidFill>
              <a:effectLst/>
              <a:latin typeface="Google Sans"/>
            </a:endParaRPr>
          </a:p>
          <a:p>
            <a:r>
              <a:rPr lang="en-US" b="1" i="0" u="none" strike="noStrike" dirty="0">
                <a:solidFill>
                  <a:srgbClr val="202124"/>
                </a:solidFill>
                <a:effectLst/>
                <a:latin typeface="Google Sans"/>
              </a:rPr>
              <a:t>Machine Learning: </a:t>
            </a:r>
          </a:p>
          <a:p>
            <a:endParaRPr lang="en-US" b="1" i="0" u="none" strike="noStrike" dirty="0">
              <a:solidFill>
                <a:srgbClr val="202124"/>
              </a:solidFill>
              <a:effectLst/>
              <a:latin typeface="Google Sans"/>
            </a:endParaRPr>
          </a:p>
          <a:p>
            <a:r>
              <a:rPr lang="en-US" b="0" i="0" u="none" strike="noStrike" dirty="0">
                <a:solidFill>
                  <a:srgbClr val="202124"/>
                </a:solidFill>
                <a:effectLst/>
                <a:latin typeface="Google Sans"/>
              </a:rPr>
              <a:t>Random Forest, Support Vector Machines, Artificial Neural Networks</a:t>
            </a:r>
          </a:p>
          <a:p>
            <a:endParaRPr lang="en-US" b="0" i="0" u="none" strike="noStrike" dirty="0">
              <a:solidFill>
                <a:srgbClr val="202124"/>
              </a:solidFill>
              <a:effectLst/>
              <a:latin typeface="Google Sans"/>
            </a:endParaRPr>
          </a:p>
          <a:p>
            <a:r>
              <a:rPr lang="en-US" b="0" i="0" u="none" strike="noStrike" dirty="0">
                <a:solidFill>
                  <a:srgbClr val="202124"/>
                </a:solidFill>
                <a:effectLst/>
                <a:latin typeface="Google Sans"/>
              </a:rPr>
              <a:t>Most method to generate these mineral maps use the laboratory generated spectral libraries. Ilmenite (but actually it’s a mixture of many other components/impurities ) We are trying to generate a </a:t>
            </a:r>
            <a:r>
              <a:rPr lang="en-US" b="1" i="0" u="none" strike="noStrike" dirty="0">
                <a:solidFill>
                  <a:srgbClr val="202124"/>
                </a:solidFill>
                <a:effectLst/>
                <a:latin typeface="Google Sans"/>
              </a:rPr>
              <a:t>site specific mineral signature.</a:t>
            </a:r>
          </a:p>
          <a:p>
            <a:endParaRPr lang="en-US" b="1" i="0" u="none" strike="noStrike" dirty="0">
              <a:solidFill>
                <a:srgbClr val="202124"/>
              </a:solidFill>
              <a:effectLst/>
              <a:latin typeface="Google Sans"/>
            </a:endParaRPr>
          </a:p>
          <a:p>
            <a:r>
              <a:rPr lang="en-US" b="0" i="0" u="none" strike="noStrike" dirty="0">
                <a:solidFill>
                  <a:srgbClr val="202124"/>
                </a:solidFill>
                <a:effectLst/>
                <a:latin typeface="Google Sans"/>
              </a:rPr>
              <a:t>The require prior knowledge on the number of endmembers present. But in the </a:t>
            </a:r>
            <a:r>
              <a:rPr lang="en-US" b="1" i="0" u="none" strike="noStrike" dirty="0">
                <a:solidFill>
                  <a:srgbClr val="202124"/>
                </a:solidFill>
                <a:effectLst/>
                <a:latin typeface="Google Sans"/>
              </a:rPr>
              <a:t>context of mineral exploration</a:t>
            </a:r>
            <a:r>
              <a:rPr lang="en-US" b="0" i="0" u="none" strike="noStrike" dirty="0">
                <a:solidFill>
                  <a:srgbClr val="202124"/>
                </a:solidFill>
                <a:effectLst/>
                <a:latin typeface="Google Sans"/>
              </a:rPr>
              <a:t> </a:t>
            </a:r>
            <a:r>
              <a:rPr lang="en-US" b="0" i="0" u="none" strike="noStrike" dirty="0">
                <a:solidFill>
                  <a:srgbClr val="202124"/>
                </a:solidFill>
                <a:effectLst/>
                <a:latin typeface="Google Sans"/>
                <a:sym typeface="Wingdings" pitchFamily="2" charset="2"/>
              </a:rPr>
              <a:t> have no idea how many endmembers to extract till the endmember/spectral signature of the mineral is extracted.</a:t>
            </a:r>
          </a:p>
          <a:p>
            <a:endParaRPr lang="en-US" sz="1800" b="0" i="0" u="none" strike="noStrike" dirty="0">
              <a:solidFill>
                <a:srgbClr val="202124"/>
              </a:solidFill>
              <a:effectLst/>
              <a:latin typeface="Google Sans"/>
              <a:sym typeface="Wingdings" pitchFamily="2" charset="2"/>
            </a:endParaRPr>
          </a:p>
          <a:p>
            <a:r>
              <a:rPr lang="en-US" sz="1800" dirty="0">
                <a:effectLst/>
                <a:latin typeface="CMR10"/>
              </a:rPr>
              <a:t>Pixel-Purity-Index algorithm and </a:t>
            </a:r>
            <a:r>
              <a:rPr lang="en-US" sz="1800" dirty="0">
                <a:effectLst/>
                <a:latin typeface="CMSS8"/>
              </a:rPr>
              <a:t> </a:t>
            </a:r>
            <a:r>
              <a:rPr lang="en-US" sz="1800" dirty="0">
                <a:effectLst/>
                <a:latin typeface="CMR10"/>
              </a:rPr>
              <a:t>Independent Component Analysis (ICA), which are used to extract sources of signals will be hindered</a:t>
            </a:r>
            <a:r>
              <a:rPr lang="en-US" sz="1800" dirty="0">
                <a:effectLst/>
                <a:latin typeface="CMSS8"/>
              </a:rPr>
              <a:t> </a:t>
            </a:r>
            <a:r>
              <a:rPr lang="en-US" sz="1800" dirty="0">
                <a:effectLst/>
                <a:latin typeface="CMR10"/>
              </a:rPr>
              <a:t>due to the lack of pure mineral pixels and information on the endmembers </a:t>
            </a:r>
            <a:endParaRPr lang="en-US" dirty="0">
              <a:effectLst/>
            </a:endParaRPr>
          </a:p>
          <a:p>
            <a:endParaRPr lang="en-US" b="0" i="0" u="none" strike="noStrike" dirty="0">
              <a:solidFill>
                <a:srgbClr val="202124"/>
              </a:solidFill>
              <a:effectLst/>
              <a:latin typeface="Google Sans"/>
            </a:endParaRPr>
          </a:p>
          <a:p>
            <a:endParaRPr lang="en-US" b="1" i="0" u="none" strike="noStrike" dirty="0">
              <a:solidFill>
                <a:srgbClr val="202124"/>
              </a:solidFill>
              <a:effectLst/>
              <a:latin typeface="Google Sans"/>
            </a:endParaRPr>
          </a:p>
          <a:p>
            <a:endParaRPr lang="en-US" b="0" dirty="0"/>
          </a:p>
        </p:txBody>
      </p:sp>
      <p:sp>
        <p:nvSpPr>
          <p:cNvPr id="4" name="Slide Number Placeholder 3"/>
          <p:cNvSpPr>
            <a:spLocks noGrp="1"/>
          </p:cNvSpPr>
          <p:nvPr>
            <p:ph type="sldNum" sz="quarter" idx="5"/>
          </p:nvPr>
        </p:nvSpPr>
        <p:spPr/>
        <p:txBody>
          <a:bodyPr/>
          <a:lstStyle/>
          <a:p>
            <a:fld id="{E67B69F2-F004-8149-BEBE-B40A88224B03}" type="slidenum">
              <a:rPr lang="en-US" smtClean="0"/>
              <a:t>6</a:t>
            </a:fld>
            <a:endParaRPr lang="en-US"/>
          </a:p>
        </p:txBody>
      </p:sp>
    </p:spTree>
    <p:extLst>
      <p:ext uri="{BB962C8B-B14F-4D97-AF65-F5344CB8AC3E}">
        <p14:creationId xmlns:p14="http://schemas.microsoft.com/office/powerpoint/2010/main" val="148828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image data were in the form of radiance values. They were converted to reflectance values using the equation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effectLst/>
                <a:latin typeface="Times"/>
              </a:rPr>
              <a:t>The proposed algorithm uses reflectance values as they </a:t>
            </a:r>
            <a:endParaRPr lang="en-US" dirty="0"/>
          </a:p>
          <a:p>
            <a:r>
              <a:rPr lang="en-US" sz="1200" dirty="0">
                <a:effectLst/>
                <a:latin typeface="Times"/>
              </a:rPr>
              <a:t>represent the chemical composition of materials included in a single pixel. In addition to this, use of reflectance values eliminates the dependability on the detector for the algorithm. Also, reduction in between-scene variability can be achieved through a normalization for solar irradiance.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7</a:t>
            </a:fld>
            <a:endParaRPr lang="en-US"/>
          </a:p>
        </p:txBody>
      </p:sp>
    </p:spTree>
    <p:extLst>
      <p:ext uri="{BB962C8B-B14F-4D97-AF65-F5344CB8AC3E}">
        <p14:creationId xmlns:p14="http://schemas.microsoft.com/office/powerpoint/2010/main" val="69099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of each spectral band for a given pixel. </a:t>
            </a:r>
            <a:r>
              <a:rPr lang="en-US" dirty="0">
                <a:sym typeface="Wingdings" pitchFamily="2" charset="2"/>
              </a:rPr>
              <a:t> Spectral Sig/ Pixel Signature</a:t>
            </a:r>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8</a:t>
            </a:fld>
            <a:endParaRPr lang="en-US"/>
          </a:p>
        </p:txBody>
      </p:sp>
    </p:spTree>
    <p:extLst>
      <p:ext uri="{BB962C8B-B14F-4D97-AF65-F5344CB8AC3E}">
        <p14:creationId xmlns:p14="http://schemas.microsoft.com/office/powerpoint/2010/main" val="211210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macroscopical components will have a unique spectral signature which are called the endmembers for a given dataset (HSI)</a:t>
            </a:r>
          </a:p>
        </p:txBody>
      </p:sp>
      <p:sp>
        <p:nvSpPr>
          <p:cNvPr id="4" name="Slide Number Placeholder 3"/>
          <p:cNvSpPr>
            <a:spLocks noGrp="1"/>
          </p:cNvSpPr>
          <p:nvPr>
            <p:ph type="sldNum" sz="quarter" idx="5"/>
          </p:nvPr>
        </p:nvSpPr>
        <p:spPr/>
        <p:txBody>
          <a:bodyPr/>
          <a:lstStyle/>
          <a:p>
            <a:fld id="{E67B69F2-F004-8149-BEBE-B40A88224B03}" type="slidenum">
              <a:rPr lang="en-US" smtClean="0"/>
              <a:t>9</a:t>
            </a:fld>
            <a:endParaRPr lang="en-US"/>
          </a:p>
        </p:txBody>
      </p:sp>
    </p:spTree>
    <p:extLst>
      <p:ext uri="{BB962C8B-B14F-4D97-AF65-F5344CB8AC3E}">
        <p14:creationId xmlns:p14="http://schemas.microsoft.com/office/powerpoint/2010/main" val="23218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Iteratively do K-Means Clustering and observe the within-cluster sum of squares values. </a:t>
            </a:r>
          </a:p>
          <a:p>
            <a:endParaRPr lang="en-US" dirty="0"/>
          </a:p>
          <a:p>
            <a:r>
              <a:rPr lang="en-US" b="0" i="0" u="none" strike="noStrike" dirty="0">
                <a:solidFill>
                  <a:srgbClr val="374151"/>
                </a:solidFill>
                <a:effectLst/>
                <a:latin typeface="Söhne"/>
              </a:rPr>
              <a:t>For each data point </a:t>
            </a:r>
            <a:r>
              <a:rPr lang="en-US" b="0" i="0" u="none" strike="noStrike" dirty="0">
                <a:solidFill>
                  <a:srgbClr val="374151"/>
                </a:solidFill>
                <a:effectLst/>
                <a:latin typeface="KaTeX_Main"/>
              </a:rPr>
              <a:t>x</a:t>
            </a:r>
            <a:r>
              <a:rPr lang="en-US" b="0" i="1" u="none" strike="noStrike" dirty="0">
                <a:solidFill>
                  <a:srgbClr val="374151"/>
                </a:solidFill>
                <a:effectLst/>
                <a:latin typeface="KaTeX_Math"/>
              </a:rPr>
              <a:t>i</a:t>
            </a:r>
            <a:r>
              <a:rPr lang="en-US" b="0" i="0" u="none" strike="noStrike" dirty="0">
                <a:solidFill>
                  <a:srgbClr val="374151"/>
                </a:solidFill>
                <a:effectLst/>
                <a:latin typeface="Söhne"/>
              </a:rPr>
              <a:t> in cluster </a:t>
            </a:r>
            <a:r>
              <a:rPr lang="en-US" b="0" i="0" u="none" strike="noStrike" dirty="0">
                <a:solidFill>
                  <a:srgbClr val="374151"/>
                </a:solidFill>
                <a:effectLst/>
                <a:latin typeface="KaTeX_Main"/>
              </a:rPr>
              <a:t>K </a:t>
            </a:r>
            <a:r>
              <a:rPr lang="en-US" b="0" i="0" u="none" strike="noStrike" dirty="0">
                <a:solidFill>
                  <a:srgbClr val="374151"/>
                </a:solidFill>
                <a:effectLst/>
                <a:latin typeface="Söhne"/>
              </a:rPr>
              <a:t>calculate the squared Euclidean distance between </a:t>
            </a:r>
            <a:r>
              <a:rPr lang="en-US" b="0" i="0" u="none" strike="noStrike" dirty="0">
                <a:solidFill>
                  <a:srgbClr val="374151"/>
                </a:solidFill>
                <a:effectLst/>
                <a:latin typeface="KaTeX_Main"/>
              </a:rPr>
              <a:t>x</a:t>
            </a:r>
            <a:r>
              <a:rPr lang="en-US" b="0" i="1" u="none" strike="noStrike" dirty="0">
                <a:solidFill>
                  <a:srgbClr val="374151"/>
                </a:solidFill>
                <a:effectLst/>
                <a:latin typeface="KaTeX_Math"/>
              </a:rPr>
              <a:t> </a:t>
            </a:r>
            <a:r>
              <a:rPr lang="en-US" b="0" i="0" u="none" strike="noStrike" dirty="0">
                <a:solidFill>
                  <a:srgbClr val="374151"/>
                </a:solidFill>
                <a:effectLst/>
                <a:latin typeface="Söhne"/>
              </a:rPr>
              <a:t>and its cluster centroid </a:t>
            </a:r>
            <a:r>
              <a:rPr lang="en-US" b="0" i="0" u="none" strike="noStrike" dirty="0">
                <a:solidFill>
                  <a:srgbClr val="374151"/>
                </a:solidFill>
                <a:effectLst/>
                <a:latin typeface="KaTeX_Main"/>
              </a:rPr>
              <a:t>ci​</a:t>
            </a:r>
            <a:r>
              <a:rPr lang="en-US" b="0" i="0" u="none" strike="noStrike" dirty="0">
                <a:solidFill>
                  <a:srgbClr val="374151"/>
                </a:solidFill>
                <a:effectLst/>
                <a:latin typeface="Söhne"/>
              </a:rPr>
              <a:t>. </a:t>
            </a:r>
          </a:p>
          <a:p>
            <a:r>
              <a:rPr lang="en-US" b="0" i="0" u="none" strike="noStrike" dirty="0">
                <a:solidFill>
                  <a:srgbClr val="374151"/>
                </a:solidFill>
                <a:effectLst/>
                <a:latin typeface="Söhne"/>
              </a:rPr>
              <a:t>Sum up these distances for all data points in all clusters.</a:t>
            </a:r>
            <a:endParaRPr lang="en-US" dirty="0"/>
          </a:p>
        </p:txBody>
      </p:sp>
      <p:sp>
        <p:nvSpPr>
          <p:cNvPr id="4" name="Slide Number Placeholder 3"/>
          <p:cNvSpPr>
            <a:spLocks noGrp="1"/>
          </p:cNvSpPr>
          <p:nvPr>
            <p:ph type="sldNum" sz="quarter" idx="5"/>
          </p:nvPr>
        </p:nvSpPr>
        <p:spPr/>
        <p:txBody>
          <a:bodyPr/>
          <a:lstStyle/>
          <a:p>
            <a:fld id="{E67B69F2-F004-8149-BEBE-B40A88224B03}" type="slidenum">
              <a:rPr lang="en-US" smtClean="0"/>
              <a:t>10</a:t>
            </a:fld>
            <a:endParaRPr lang="en-US"/>
          </a:p>
        </p:txBody>
      </p:sp>
    </p:spTree>
    <p:extLst>
      <p:ext uri="{BB962C8B-B14F-4D97-AF65-F5344CB8AC3E}">
        <p14:creationId xmlns:p14="http://schemas.microsoft.com/office/powerpoint/2010/main" val="377028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u="none" strike="noStrike" dirty="0">
                    <a:solidFill>
                      <a:srgbClr val="374151"/>
                    </a:solidFill>
                    <a:effectLst/>
                    <a:latin typeface="Söhne"/>
                  </a:rPr>
                  <a:t>a blind source separation algorithm which is employed for unsupervised endmember extraction from hyperspectral data, </a:t>
                </a:r>
              </a:p>
              <a:p>
                <a:endParaRPr lang="en-US" sz="1200" b="0" i="0" u="none" strike="noStrike" dirty="0">
                  <a:solidFill>
                    <a:srgbClr val="374151"/>
                  </a:solidFill>
                  <a:effectLst/>
                  <a:latin typeface="Söhne"/>
                </a:endParaRPr>
              </a:p>
              <a:p>
                <a:r>
                  <a:rPr lang="en-US" sz="1200" b="0" i="0" u="none" strike="noStrike" dirty="0">
                    <a:solidFill>
                      <a:srgbClr val="374151"/>
                    </a:solidFill>
                    <a:effectLst/>
                    <a:latin typeface="Söhne"/>
                  </a:rPr>
                  <a:t>As we have extracted the end members next, we need to label each pixel under the macroscopical components. For that an </a:t>
                </a:r>
              </a:p>
              <a:p>
                <a:endParaRPr lang="en-US" sz="1200" b="0" i="0" u="none" strike="noStrike" dirty="0">
                  <a:solidFill>
                    <a:srgbClr val="374151"/>
                  </a:solidFill>
                  <a:effectLst/>
                  <a:latin typeface="Söhne"/>
                </a:endParaRPr>
              </a:p>
              <a:p>
                <a:r>
                  <a:rPr lang="en-US" sz="1200" b="0" i="0" u="none" strike="noStrike" dirty="0">
                    <a:solidFill>
                      <a:srgbClr val="374151"/>
                    </a:solidFill>
                    <a:effectLst/>
                    <a:latin typeface="Söhne"/>
                  </a:rPr>
                  <a:t>affinity measure to see how close the pixel signature is to each candidate end member.</a:t>
                </a:r>
              </a:p>
              <a:p>
                <a:endParaRPr lang="en-US" sz="1200" b="0" i="0" u="none" strike="noStrike" dirty="0">
                  <a:solidFill>
                    <a:srgbClr val="374151"/>
                  </a:solidFill>
                  <a:effectLst/>
                  <a:latin typeface="Söhne"/>
                </a:endParaRPr>
              </a:p>
              <a:p>
                <a:r>
                  <a:rPr lang="en-US" sz="1200" b="0" i="0" u="none" strike="noStrike" dirty="0">
                    <a:solidFill>
                      <a:srgbClr val="374151"/>
                    </a:solidFill>
                    <a:effectLst/>
                    <a:latin typeface="Söhne"/>
                  </a:rPr>
                  <a:t>reciprocal of the Euclidean distance between the pixel signature and the candidate end member,</a:t>
                </a:r>
              </a:p>
              <a:p>
                <a:endParaRPr lang="en-US" sz="1200" b="0" i="0" u="none" strike="noStrike" dirty="0">
                  <a:solidFill>
                    <a:srgbClr val="374151"/>
                  </a:solidFill>
                  <a:effectLst/>
                  <a:latin typeface="Söhne"/>
                </a:endParaRPr>
              </a:p>
              <a:p>
                <a:endParaRPr lang="en-US" sz="1200" b="0" i="0" u="none" strike="noStrike" dirty="0">
                  <a:solidFill>
                    <a:srgbClr val="374151"/>
                  </a:solidFill>
                  <a:effectLst/>
                  <a:latin typeface="Söhne"/>
                </a:endParaRPr>
              </a:p>
              <a:p>
                <a:r>
                  <a:rPr lang="en-US" sz="1200" dirty="0"/>
                  <a:t>The denominator ensures that all </a:t>
                </a:r>
                <a14:m>
                  <m:oMath xmlns:m="http://schemas.openxmlformats.org/officeDocument/2006/math">
                    <m:sSubSup>
                      <m:sSubSupPr>
                        <m:ctrlPr>
                          <a:rPr lang="en-US" sz="1200" i="1" smtClean="0">
                            <a:latin typeface="Cambria Math" panose="02040503050406030204" pitchFamily="18" charset="0"/>
                          </a:rPr>
                        </m:ctrlPr>
                      </m:sSubSupPr>
                      <m:e>
                        <m:r>
                          <a:rPr lang="en-US" sz="1200" b="0" i="1" smtClean="0">
                            <a:latin typeface="Cambria Math" panose="02040503050406030204" pitchFamily="18" charset="0"/>
                          </a:rPr>
                          <m:t> </m:t>
                        </m:r>
                        <m:r>
                          <a:rPr lang="en-US" sz="1200" i="1" smtClean="0">
                            <a:latin typeface="Cambria Math" panose="02040503050406030204" pitchFamily="18" charset="0"/>
                            <a:ea typeface="Cambria Math" panose="02040503050406030204" pitchFamily="18" charset="0"/>
                          </a:rPr>
                          <m:t>𝛾</m:t>
                        </m:r>
                      </m:e>
                      <m:sub>
                        <m:r>
                          <a:rPr lang="en-US" sz="1200" b="0" i="1" smtClean="0">
                            <a:latin typeface="Cambria Math" panose="02040503050406030204" pitchFamily="18" charset="0"/>
                          </a:rPr>
                          <m:t>𝑚</m:t>
                        </m:r>
                      </m:sub>
                      <m:sup>
                        <m:r>
                          <a:rPr lang="en-US" sz="1200" b="0" i="1" smtClean="0">
                            <a:latin typeface="Cambria Math" panose="02040503050406030204" pitchFamily="18" charset="0"/>
                          </a:rPr>
                          <m:t>𝑖</m:t>
                        </m:r>
                      </m:sup>
                    </m:sSubSup>
                  </m:oMath>
                </a14:m>
                <a:r>
                  <a:rPr lang="en-US" sz="1200" dirty="0"/>
                  <a:t> values for all i’s for a given m sums to one.</a:t>
                </a:r>
              </a:p>
              <a:p>
                <a:endParaRPr lang="en-US" dirty="0"/>
              </a:p>
            </p:txBody>
          </p:sp>
        </mc:Choice>
        <mc:Fallback xmlns="">
          <p:sp>
            <p:nvSpPr>
              <p:cNvPr id="3" name="Notes Placeholder 2"/>
              <p:cNvSpPr>
                <a:spLocks noGrp="1"/>
              </p:cNvSpPr>
              <p:nvPr>
                <p:ph type="body" idx="1"/>
              </p:nvPr>
            </p:nvSpPr>
            <p:spPr/>
            <p:txBody>
              <a:bodyPr/>
              <a:lstStyle/>
              <a:p>
                <a:r>
                  <a:rPr lang="en-US" dirty="0"/>
                  <a:t>VCA: </a:t>
                </a:r>
                <a:r>
                  <a:rPr lang="en-US" b="0" i="0" u="none" strike="noStrike" dirty="0">
                    <a:solidFill>
                      <a:srgbClr val="000000"/>
                    </a:solidFill>
                    <a:effectLst/>
                    <a:latin typeface="Verdana" panose="020B0604030504040204" pitchFamily="34" charset="0"/>
                  </a:rPr>
                  <a:t>The vertex component analysis (VCA) is a method for unsupervised endmember extraction from hyperspectral data.</a:t>
                </a:r>
              </a:p>
              <a:p>
                <a:endParaRPr lang="en-US" b="0" i="0" u="none" strike="noStrike" dirty="0">
                  <a:solidFill>
                    <a:srgbClr val="000000"/>
                  </a:solidFill>
                  <a:effectLst/>
                  <a:latin typeface="Verdana" panose="020B0604030504040204" pitchFamily="34" charset="0"/>
                </a:endParaRP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 denominator ensures that all </a:t>
                </a:r>
                <a:r>
                  <a:rPr lang="en-US" sz="1200" i="0">
                    <a:latin typeface="Cambria Math" panose="02040503050406030204" pitchFamily="18" charset="0"/>
                  </a:rPr>
                  <a:t>〖</a:t>
                </a:r>
                <a:r>
                  <a:rPr lang="en-US" sz="1200" b="0" i="0">
                    <a:latin typeface="Cambria Math" panose="02040503050406030204" pitchFamily="18" charset="0"/>
                  </a:rPr>
                  <a:t> </a:t>
                </a:r>
                <a:r>
                  <a:rPr lang="en-US" sz="1200" i="0">
                    <a:latin typeface="Cambria Math" panose="02040503050406030204" pitchFamily="18" charset="0"/>
                    <a:ea typeface="Cambria Math" panose="02040503050406030204" pitchFamily="18" charset="0"/>
                  </a:rPr>
                  <a:t>𝛾〗_</a:t>
                </a:r>
                <a:r>
                  <a:rPr lang="en-US" sz="1200" b="0" i="0">
                    <a:latin typeface="Cambria Math" panose="02040503050406030204" pitchFamily="18" charset="0"/>
                  </a:rPr>
                  <a:t>𝑚^𝑖</a:t>
                </a:r>
                <a:r>
                  <a:rPr lang="en-US" sz="1200" dirty="0"/>
                  <a:t> values for all i’s for a given m sums to one.</a:t>
                </a:r>
              </a:p>
              <a:p>
                <a:endParaRPr lang="en-US" dirty="0"/>
              </a:p>
            </p:txBody>
          </p:sp>
        </mc:Fallback>
      </mc:AlternateContent>
      <p:sp>
        <p:nvSpPr>
          <p:cNvPr id="4" name="Slide Number Placeholder 3"/>
          <p:cNvSpPr>
            <a:spLocks noGrp="1"/>
          </p:cNvSpPr>
          <p:nvPr>
            <p:ph type="sldNum" sz="quarter" idx="5"/>
          </p:nvPr>
        </p:nvSpPr>
        <p:spPr/>
        <p:txBody>
          <a:bodyPr/>
          <a:lstStyle/>
          <a:p>
            <a:fld id="{E67B69F2-F004-8149-BEBE-B40A88224B03}" type="slidenum">
              <a:rPr lang="en-US" smtClean="0"/>
              <a:t>11</a:t>
            </a:fld>
            <a:endParaRPr lang="en-US"/>
          </a:p>
        </p:txBody>
      </p:sp>
    </p:spTree>
    <p:extLst>
      <p:ext uri="{BB962C8B-B14F-4D97-AF65-F5344CB8AC3E}">
        <p14:creationId xmlns:p14="http://schemas.microsoft.com/office/powerpoint/2010/main" val="73328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spirelab.us/"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228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chemeClr val="bg1"/>
              </a:solidFill>
            </a:endParaRPr>
          </a:p>
        </p:txBody>
      </p:sp>
      <p:sp>
        <p:nvSpPr>
          <p:cNvPr id="2" name="Title 1"/>
          <p:cNvSpPr>
            <a:spLocks noGrp="1"/>
          </p:cNvSpPr>
          <p:nvPr>
            <p:ph type="ctrTitle" hasCustomPrompt="1"/>
          </p:nvPr>
        </p:nvSpPr>
        <p:spPr>
          <a:xfrm>
            <a:off x="304800" y="1525866"/>
            <a:ext cx="11582400" cy="1298575"/>
          </a:xfrm>
          <a:prstGeom prst="rect">
            <a:avLst/>
          </a:prstGeom>
        </p:spPr>
        <p:txBody>
          <a:bodyPr anchor="ctr" anchorCtr="0"/>
          <a:lstStyle>
            <a:lvl1pPr>
              <a:defRPr sz="3200" baseline="0">
                <a:solidFill>
                  <a:srgbClr val="CC0000"/>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1524000" y="4187825"/>
            <a:ext cx="9144000" cy="2365375"/>
          </a:xfrm>
          <a:prstGeom prst="rect">
            <a:avLst/>
          </a:prstGeom>
        </p:spPr>
        <p:txBody>
          <a:bodyPr anchor="t" anchorCtr="1"/>
          <a:lstStyle>
            <a:lvl1pPr marL="0" indent="0" algn="ctr">
              <a:spcBef>
                <a:spcPts val="0"/>
              </a:spcBef>
              <a:buNone/>
              <a:defRPr sz="20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[Change to 22 pt] Name (Bold) and Collaborators; [Line break]; </a:t>
            </a:r>
            <a:r>
              <a:rPr lang="en-US" b="0" dirty="0"/>
              <a:t>Department of Electrical and Computer Engineering [Line break]; Rutgers University–New Brunswick [Line break]; [Line break]; </a:t>
            </a:r>
            <a:r>
              <a:rPr lang="en-US" b="0" dirty="0">
                <a:hlinkClick r:id="rId2"/>
              </a:rPr>
              <a:t>www.inspirelab.us</a:t>
            </a:r>
            <a:endParaRPr lang="en-US" b="0" dirty="0"/>
          </a:p>
        </p:txBody>
      </p:sp>
      <p:sp>
        <p:nvSpPr>
          <p:cNvPr id="22" name="Text Placeholder 21"/>
          <p:cNvSpPr>
            <a:spLocks noGrp="1"/>
          </p:cNvSpPr>
          <p:nvPr>
            <p:ph type="body" sz="quarter" idx="10" hasCustomPrompt="1"/>
          </p:nvPr>
        </p:nvSpPr>
        <p:spPr>
          <a:xfrm>
            <a:off x="1828800" y="3087033"/>
            <a:ext cx="8534400" cy="838200"/>
          </a:xfrm>
          <a:prstGeom prst="rect">
            <a:avLst/>
          </a:prstGeom>
        </p:spPr>
        <p:txBody>
          <a:bodyPr anchor="ctr" anchorCtr="0"/>
          <a:lstStyle>
            <a:lvl1pPr marL="0" indent="0" algn="ctr">
              <a:spcBef>
                <a:spcPts val="0"/>
              </a:spcBef>
              <a:buNone/>
              <a:defRPr sz="1600" baseline="0">
                <a:latin typeface="+mn-lt"/>
              </a:defRPr>
            </a:lvl1pPr>
            <a:lvl2pPr>
              <a:buNone/>
              <a:defRPr/>
            </a:lvl2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Date of the Talk [Line 1]; Occasion of the Talk [Line 2]</a:t>
            </a:r>
          </a:p>
        </p:txBody>
      </p:sp>
      <p:pic>
        <p:nvPicPr>
          <p:cNvPr id="8" name="Picture 7">
            <a:extLst>
              <a:ext uri="{FF2B5EF4-FFF2-40B4-BE49-F238E27FC236}">
                <a16:creationId xmlns:a16="http://schemas.microsoft.com/office/drawing/2014/main" id="{BEF6F2F5-C6ED-467A-0D71-A5DBA6BFC2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7800" y="342900"/>
            <a:ext cx="2921211" cy="914400"/>
          </a:xfrm>
          <a:prstGeom prst="rect">
            <a:avLst/>
          </a:prstGeom>
        </p:spPr>
      </p:pic>
      <p:pic>
        <p:nvPicPr>
          <p:cNvPr id="17" name="Picture 16" descr="A picture containing text, font, logo, graphics&#10;&#10;Description automatically generated">
            <a:extLst>
              <a:ext uri="{FF2B5EF4-FFF2-40B4-BE49-F238E27FC236}">
                <a16:creationId xmlns:a16="http://schemas.microsoft.com/office/drawing/2014/main" id="{E85633FD-CD54-9D99-87FB-D4CEB1BF71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434340"/>
            <a:ext cx="3311640" cy="731520"/>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7962"/>
            <a:ext cx="11582400" cy="1362075"/>
          </a:xfrm>
          <a:prstGeom prst="rect">
            <a:avLst/>
          </a:prstGeom>
        </p:spPr>
        <p:txBody>
          <a:bodyPr anchor="ctr" anchorCtr="0"/>
          <a:lstStyle>
            <a:lvl1pPr algn="ctr">
              <a:defRPr sz="2800" b="0" i="0" cap="none" baseline="0">
                <a:solidFill>
                  <a:srgbClr val="CC0000"/>
                </a:solidFill>
                <a:latin typeface="+mj-lt"/>
              </a:defRPr>
            </a:lvl1pPr>
          </a:lstStyle>
          <a:p>
            <a:r>
              <a:rPr lang="en-US" dirty="0"/>
              <a:t>Click To Edit Master Title Style</a:t>
            </a:r>
          </a:p>
        </p:txBody>
      </p:sp>
      <p:sp>
        <p:nvSpPr>
          <p:cNvPr id="7" name="Rectangle 6"/>
          <p:cNvSpPr/>
          <p:nvPr userDrawn="1"/>
        </p:nvSpPr>
        <p:spPr>
          <a:xfrm>
            <a:off x="0" y="228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chemeClr val="bg1"/>
              </a:solidFill>
            </a:endParaRPr>
          </a:p>
        </p:txBody>
      </p:sp>
      <p:pic>
        <p:nvPicPr>
          <p:cNvPr id="3" name="Picture 2" descr="Dharun Ravi and Molly Wei Charged (Video)">
            <a:extLst>
              <a:ext uri="{FF2B5EF4-FFF2-40B4-BE49-F238E27FC236}">
                <a16:creationId xmlns:a16="http://schemas.microsoft.com/office/drawing/2014/main" id="{1CC8C6BE-7814-FD31-28C7-C8B8EDBC5CF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6471"/>
          <a:stretch/>
        </p:blipFill>
        <p:spPr bwMode="auto">
          <a:xfrm>
            <a:off x="11125200" y="6334460"/>
            <a:ext cx="1008310" cy="274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0"/>
            <a:ext cx="11582400" cy="762000"/>
          </a:xfrm>
          <a:prstGeom prst="rect">
            <a:avLst/>
          </a:prstGeom>
        </p:spPr>
        <p:txBody>
          <a:bodyPr lIns="0" tIns="0" rIns="0" bIns="0" anchor="ctr" anchorCtr="0">
            <a:normAutofit/>
          </a:bodyPr>
          <a:lstStyle>
            <a:lvl1pPr algn="l">
              <a:defRPr sz="2800">
                <a:solidFill>
                  <a:schemeClr val="bg1"/>
                </a:solidFill>
                <a:latin typeface="+mj-lt"/>
                <a:cs typeface="Arial"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304800" y="985221"/>
            <a:ext cx="11582400" cy="5410199"/>
          </a:xfrm>
          <a:prstGeom prst="rect">
            <a:avLst/>
          </a:prstGeom>
        </p:spPr>
        <p:txBody>
          <a:bodyPr lIns="0" tIns="0" rIns="0" bIns="0"/>
          <a:lstStyle>
            <a:lvl1pPr>
              <a:spcBef>
                <a:spcPts val="1600"/>
              </a:spcBef>
              <a:buNone/>
              <a:defRPr sz="2000" baseline="0">
                <a:solidFill>
                  <a:srgbClr val="0000CC"/>
                </a:solidFill>
                <a:latin typeface="+mj-lt"/>
              </a:defRPr>
            </a:lvl1pPr>
            <a:lvl2pPr marL="287338" indent="-287338">
              <a:spcBef>
                <a:spcPts val="800"/>
              </a:spcBef>
              <a:buClr>
                <a:schemeClr val="tx1"/>
              </a:buClr>
              <a:buFont typeface="Arial" pitchFamily="34" charset="0"/>
              <a:buChar char="•"/>
              <a:defRPr sz="1800" baseline="0">
                <a:latin typeface="+mn-lt"/>
              </a:defRPr>
            </a:lvl2pPr>
            <a:lvl3pPr marL="504825" indent="-228600">
              <a:spcBef>
                <a:spcPts val="800"/>
              </a:spcBef>
              <a:buClr>
                <a:schemeClr val="tx1"/>
              </a:buClr>
              <a:defRPr sz="1800" baseline="0">
                <a:latin typeface="+mn-lt"/>
              </a:defRPr>
            </a:lvl3pPr>
            <a:lvl4pPr marL="739775" indent="-228600">
              <a:spcBef>
                <a:spcPts val="600"/>
              </a:spcBef>
              <a:buClr>
                <a:schemeClr val="tx1"/>
              </a:buClr>
              <a:defRPr sz="1600" baseline="0">
                <a:latin typeface="+mn-lt"/>
              </a:defRPr>
            </a:lvl4pPr>
            <a:lvl5pPr marL="966788" indent="-233363">
              <a:spcBef>
                <a:spcPts val="600"/>
              </a:spcBef>
              <a:buClr>
                <a:schemeClr val="tx1"/>
              </a:buClr>
              <a:defRPr sz="16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p:nvPr>
        </p:nvSpPr>
        <p:spPr>
          <a:xfrm>
            <a:off x="307910" y="6629400"/>
            <a:ext cx="11582400" cy="228600"/>
          </a:xfrm>
          <a:prstGeom prst="rect">
            <a:avLst/>
          </a:prstGeom>
        </p:spPr>
        <p:txBody>
          <a:bodyPr lIns="0" tIns="0" rIns="0" bIns="0" anchor="t" anchorCtr="0"/>
          <a:lstStyle>
            <a:lvl1pPr marL="0" indent="0">
              <a:spcBef>
                <a:spcPts val="0"/>
              </a:spcBef>
              <a:buNone/>
              <a:defRPr sz="1400">
                <a:solidFill>
                  <a:schemeClr val="bg1"/>
                </a:solidFill>
              </a:defRPr>
            </a:lvl1pPr>
          </a:lstStyle>
          <a:p>
            <a:pPr lvl="0"/>
            <a:r>
              <a:rPr lang="en-US" dirty="0"/>
              <a:t>Click to edit Master text styles</a:t>
            </a:r>
          </a:p>
        </p:txBody>
      </p:sp>
      <p:pic>
        <p:nvPicPr>
          <p:cNvPr id="3" name="Picture 2" descr="Dharun Ravi and Molly Wei Charged (Video)">
            <a:extLst>
              <a:ext uri="{FF2B5EF4-FFF2-40B4-BE49-F238E27FC236}">
                <a16:creationId xmlns:a16="http://schemas.microsoft.com/office/drawing/2014/main" id="{38EBEC46-E3E0-C25D-CA2D-E5994E298F7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6471"/>
          <a:stretch/>
        </p:blipFill>
        <p:spPr bwMode="auto">
          <a:xfrm>
            <a:off x="11125200" y="6334460"/>
            <a:ext cx="1008310" cy="274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228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chemeClr val="bg1"/>
              </a:solidFill>
            </a:endParaRPr>
          </a:p>
        </p:txBody>
      </p:sp>
      <p:pic>
        <p:nvPicPr>
          <p:cNvPr id="4" name="Picture 3" descr="Dharun Ravi and Molly Wei Charged (Video)">
            <a:extLst>
              <a:ext uri="{FF2B5EF4-FFF2-40B4-BE49-F238E27FC236}">
                <a16:creationId xmlns:a16="http://schemas.microsoft.com/office/drawing/2014/main" id="{8180112F-135C-E98F-F0DF-C12279F9125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6471"/>
          <a:stretch/>
        </p:blipFill>
        <p:spPr bwMode="auto">
          <a:xfrm>
            <a:off x="11125200" y="6334460"/>
            <a:ext cx="1008310" cy="274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762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629400"/>
            <a:ext cx="12192000" cy="2286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inspirelab.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forestgeo.si.edu/university-peradeniy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0.png"/><Relationship Id="rId7" Type="http://schemas.openxmlformats.org/officeDocument/2006/relationships/customXml" Target="../ink/ink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40.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10.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50.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Digital Lithological Mapping using Hyper Spectral Images </a:t>
            </a:r>
          </a:p>
        </p:txBody>
      </p:sp>
      <p:sp>
        <p:nvSpPr>
          <p:cNvPr id="3" name="Subtitle 2"/>
          <p:cNvSpPr>
            <a:spLocks noGrp="1"/>
          </p:cNvSpPr>
          <p:nvPr>
            <p:ph type="subTitle" idx="1"/>
          </p:nvPr>
        </p:nvSpPr>
        <p:spPr/>
        <p:txBody>
          <a:bodyPr/>
          <a:lstStyle/>
          <a:p>
            <a:r>
              <a:rPr lang="en-US" sz="2200" dirty="0"/>
              <a:t>Lakshitha Ramanayake</a:t>
            </a:r>
            <a:endParaRPr lang="en-US" dirty="0"/>
          </a:p>
          <a:p>
            <a:endParaRPr lang="en-US" b="0" dirty="0"/>
          </a:p>
          <a:p>
            <a:r>
              <a:rPr lang="en-US" b="0" dirty="0"/>
              <a:t>Department of Electrical and Computer Engineering</a:t>
            </a:r>
          </a:p>
          <a:p>
            <a:r>
              <a:rPr lang="en-US" b="0" dirty="0"/>
              <a:t>Rutgers University–New Brunswick</a:t>
            </a:r>
          </a:p>
          <a:p>
            <a:endParaRPr lang="en-US" b="0" dirty="0"/>
          </a:p>
          <a:p>
            <a:r>
              <a:rPr lang="en-US" b="0" dirty="0">
                <a:hlinkClick r:id="rId2"/>
              </a:rPr>
              <a:t>www.inspirelab.us</a:t>
            </a:r>
            <a:endParaRPr lang="en-US" b="0" dirty="0"/>
          </a:p>
          <a:p>
            <a:endParaRPr lang="en-US" dirty="0"/>
          </a:p>
        </p:txBody>
      </p:sp>
      <p:sp>
        <p:nvSpPr>
          <p:cNvPr id="4" name="Text Placeholder 3"/>
          <p:cNvSpPr>
            <a:spLocks noGrp="1"/>
          </p:cNvSpPr>
          <p:nvPr>
            <p:ph type="body" sz="quarter" idx="10"/>
          </p:nvPr>
        </p:nvSpPr>
        <p:spPr/>
        <p:txBody>
          <a:bodyPr/>
          <a:lstStyle/>
          <a:p>
            <a:r>
              <a:rPr lang="en-US" dirty="0"/>
              <a:t>January 2024</a:t>
            </a:r>
          </a:p>
          <a:p>
            <a:r>
              <a:rPr lang="en-US" dirty="0" err="1"/>
              <a:t>Bellairs</a:t>
            </a:r>
            <a:r>
              <a:rPr lang="en-US" dirty="0"/>
              <a:t>  Workshop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normAutofit/>
          </a:bodyPr>
          <a:lstStyle/>
          <a:p>
            <a:r>
              <a:rPr lang="en-US" sz="2400" dirty="0"/>
              <a:t>Detection and Isolation of Macroscopical Components </a:t>
            </a:r>
          </a:p>
        </p:txBody>
      </p:sp>
      <p:sp>
        <p:nvSpPr>
          <p:cNvPr id="5" name="TextBox 4">
            <a:extLst>
              <a:ext uri="{FF2B5EF4-FFF2-40B4-BE49-F238E27FC236}">
                <a16:creationId xmlns:a16="http://schemas.microsoft.com/office/drawing/2014/main" id="{911FFC86-7754-D140-3842-3FA0009E1C52}"/>
              </a:ext>
            </a:extLst>
          </p:cNvPr>
          <p:cNvSpPr txBox="1"/>
          <p:nvPr/>
        </p:nvSpPr>
        <p:spPr>
          <a:xfrm>
            <a:off x="152400" y="1385952"/>
            <a:ext cx="7691298" cy="2123658"/>
          </a:xfrm>
          <a:prstGeom prst="rect">
            <a:avLst/>
          </a:prstGeom>
          <a:noFill/>
        </p:spPr>
        <p:txBody>
          <a:bodyPr wrap="square" rtlCol="0">
            <a:spAutoFit/>
          </a:bodyPr>
          <a:lstStyle/>
          <a:p>
            <a:pPr marL="2114550" lvl="4" indent="-285750">
              <a:buFont typeface="Wingdings" pitchFamily="2" charset="2"/>
              <a:buChar char="ü"/>
            </a:pPr>
            <a:endParaRPr lang="en-US" sz="1600" dirty="0"/>
          </a:p>
          <a:p>
            <a:pPr lvl="4"/>
            <a:endParaRPr lang="en-US" sz="1600" dirty="0"/>
          </a:p>
          <a:p>
            <a:pPr marL="285750" indent="-285750">
              <a:buFont typeface="Arial" panose="020B0604020202020204" pitchFamily="34" charset="0"/>
              <a:buChar char="•"/>
            </a:pPr>
            <a:r>
              <a:rPr lang="en-US" sz="1600" dirty="0"/>
              <a:t>To Identify the number of dominant end members the Elbow Method was used.</a:t>
            </a:r>
          </a:p>
          <a:p>
            <a:endParaRPr lang="en-US" sz="1600" dirty="0"/>
          </a:p>
          <a:p>
            <a:pPr marL="2114550" lvl="4" indent="-285750">
              <a:buFont typeface="Wingdings" pitchFamily="2" charset="2"/>
              <a:buChar char="ü"/>
            </a:pPr>
            <a:r>
              <a:rPr lang="en-US" sz="1600" b="0" i="0" u="none" strike="noStrike" dirty="0">
                <a:solidFill>
                  <a:srgbClr val="0F0F0F"/>
                </a:solidFill>
                <a:effectLst/>
                <a:latin typeface="Söhne"/>
              </a:rPr>
              <a:t>Observed the within-cluster sum of squares against the number of clusters to find the optimal number of clusters.</a:t>
            </a:r>
          </a:p>
          <a:p>
            <a:pPr lvl="4"/>
            <a:endParaRPr lang="en-US" dirty="0"/>
          </a:p>
          <a:p>
            <a:pPr lvl="4"/>
            <a:endParaRPr lang="en-US" dirty="0"/>
          </a:p>
        </p:txBody>
      </p:sp>
      <p:grpSp>
        <p:nvGrpSpPr>
          <p:cNvPr id="32" name="Group 31">
            <a:extLst>
              <a:ext uri="{FF2B5EF4-FFF2-40B4-BE49-F238E27FC236}">
                <a16:creationId xmlns:a16="http://schemas.microsoft.com/office/drawing/2014/main" id="{B7D3C001-048E-B301-F6EC-EF717BD2D28C}"/>
              </a:ext>
            </a:extLst>
          </p:cNvPr>
          <p:cNvGrpSpPr/>
          <p:nvPr/>
        </p:nvGrpSpPr>
        <p:grpSpPr>
          <a:xfrm>
            <a:off x="2133600" y="4530477"/>
            <a:ext cx="4765532" cy="1138773"/>
            <a:chOff x="4306528" y="5117095"/>
            <a:chExt cx="4765532" cy="1138773"/>
          </a:xfrm>
        </p:grpSpPr>
        <p:pic>
          <p:nvPicPr>
            <p:cNvPr id="26" name="Picture 25">
              <a:extLst>
                <a:ext uri="{FF2B5EF4-FFF2-40B4-BE49-F238E27FC236}">
                  <a16:creationId xmlns:a16="http://schemas.microsoft.com/office/drawing/2014/main" id="{E99DB7C2-20E8-A6E1-ADAF-1FDDBEF26A11}"/>
                </a:ext>
              </a:extLst>
            </p:cNvPr>
            <p:cNvPicPr>
              <a:picLocks noChangeAspect="1"/>
            </p:cNvPicPr>
            <p:nvPr/>
          </p:nvPicPr>
          <p:blipFill rotWithShape="1">
            <a:blip r:embed="rId3"/>
            <a:srcRect l="51955" t="1" r="41550" b="70569"/>
            <a:stretch/>
          </p:blipFill>
          <p:spPr>
            <a:xfrm>
              <a:off x="4956679" y="5621216"/>
              <a:ext cx="228600" cy="275953"/>
            </a:xfrm>
            <a:prstGeom prst="rect">
              <a:avLst/>
            </a:prstGeom>
          </p:spPr>
        </p:pic>
        <p:pic>
          <p:nvPicPr>
            <p:cNvPr id="25" name="Picture 24">
              <a:extLst>
                <a:ext uri="{FF2B5EF4-FFF2-40B4-BE49-F238E27FC236}">
                  <a16:creationId xmlns:a16="http://schemas.microsoft.com/office/drawing/2014/main" id="{91F26118-C2FE-4C9A-D880-BEEC88E8BEB1}"/>
                </a:ext>
              </a:extLst>
            </p:cNvPr>
            <p:cNvPicPr>
              <a:picLocks noChangeAspect="1"/>
            </p:cNvPicPr>
            <p:nvPr/>
          </p:nvPicPr>
          <p:blipFill rotWithShape="1">
            <a:blip r:embed="rId3"/>
            <a:srcRect l="84427" t="32767" r="9078" b="34726"/>
            <a:stretch/>
          </p:blipFill>
          <p:spPr>
            <a:xfrm>
              <a:off x="4953000" y="5392616"/>
              <a:ext cx="228600" cy="304800"/>
            </a:xfrm>
            <a:prstGeom prst="rect">
              <a:avLst/>
            </a:prstGeom>
          </p:spPr>
        </p:pic>
        <p:sp>
          <p:nvSpPr>
            <p:cNvPr id="21" name="TextBox 20">
              <a:extLst>
                <a:ext uri="{FF2B5EF4-FFF2-40B4-BE49-F238E27FC236}">
                  <a16:creationId xmlns:a16="http://schemas.microsoft.com/office/drawing/2014/main" id="{04E2C471-CC15-8A12-144C-6E6E25FC88FF}"/>
                </a:ext>
              </a:extLst>
            </p:cNvPr>
            <p:cNvSpPr txBox="1"/>
            <p:nvPr/>
          </p:nvSpPr>
          <p:spPr>
            <a:xfrm>
              <a:off x="4306528" y="5117095"/>
              <a:ext cx="4765532" cy="1138773"/>
            </a:xfrm>
            <a:prstGeom prst="rect">
              <a:avLst/>
            </a:prstGeom>
            <a:noFill/>
          </p:spPr>
          <p:txBody>
            <a:bodyPr wrap="square">
              <a:spAutoFit/>
            </a:bodyPr>
            <a:lstStyle/>
            <a:p>
              <a:r>
                <a:rPr lang="en-US" b="0" i="0" u="none" strike="noStrike" dirty="0">
                  <a:solidFill>
                    <a:srgbClr val="374151"/>
                  </a:solidFill>
                  <a:effectLst/>
                  <a:latin typeface="Söhne"/>
                </a:rPr>
                <a:t> </a:t>
              </a:r>
              <a:r>
                <a:rPr lang="en-US" sz="1600" b="0" i="1" u="none" strike="noStrike" dirty="0">
                  <a:solidFill>
                    <a:srgbClr val="374151"/>
                  </a:solidFill>
                  <a:effectLst/>
                  <a:latin typeface="KaTeX_Math"/>
                </a:rPr>
                <a:t>	</a:t>
              </a:r>
              <a:r>
                <a:rPr lang="en-US" sz="1600" b="0" i="0" u="none" strike="noStrike" dirty="0">
                  <a:solidFill>
                    <a:srgbClr val="374151"/>
                  </a:solidFill>
                  <a:effectLst/>
                  <a:latin typeface="Söhne"/>
                </a:rPr>
                <a:t>data point in the cluster</a:t>
              </a:r>
            </a:p>
            <a:p>
              <a:r>
                <a:rPr lang="en-US" sz="1600" b="0" i="0" u="none" strike="noStrike" dirty="0">
                  <a:solidFill>
                    <a:srgbClr val="374151"/>
                  </a:solidFill>
                  <a:effectLst/>
                  <a:latin typeface="KaTeX_Main"/>
                </a:rPr>
                <a:t>	</a:t>
              </a:r>
              <a:r>
                <a:rPr lang="en-US" sz="1600" b="0" i="0" u="none" strike="noStrike" dirty="0">
                  <a:solidFill>
                    <a:srgbClr val="374151"/>
                  </a:solidFill>
                  <a:effectLst/>
                  <a:latin typeface="Söhne"/>
                </a:rPr>
                <a:t>centroid of the cluster</a:t>
              </a:r>
              <a:endParaRPr lang="en-US" sz="1600" dirty="0">
                <a:solidFill>
                  <a:srgbClr val="374151"/>
                </a:solidFill>
                <a:latin typeface="Söhne"/>
              </a:endParaRPr>
            </a:p>
            <a:p>
              <a:r>
                <a:rPr lang="en-US" sz="1600" b="0" i="0" u="none" strike="noStrike" dirty="0">
                  <a:solidFill>
                    <a:srgbClr val="374151"/>
                  </a:solidFill>
                  <a:effectLst/>
                  <a:latin typeface="KaTeX_Main"/>
                </a:rPr>
                <a:t>	​</a:t>
              </a:r>
              <a:r>
                <a:rPr lang="en-US" sz="1600" b="0" i="0" u="none" strike="noStrike" dirty="0">
                  <a:solidFill>
                    <a:srgbClr val="374151"/>
                  </a:solidFill>
                  <a:effectLst/>
                  <a:latin typeface="Söhne"/>
                </a:rPr>
                <a:t>number of data points in the cluster</a:t>
              </a:r>
            </a:p>
            <a:p>
              <a:r>
                <a:rPr lang="en-US" sz="1600" b="0" i="0" u="none" strike="noStrike" dirty="0">
                  <a:solidFill>
                    <a:srgbClr val="374151"/>
                  </a:solidFill>
                  <a:effectLst/>
                  <a:latin typeface="Söhne"/>
                </a:rPr>
                <a:t> 	is the number of clusters</a:t>
              </a:r>
              <a:endParaRPr lang="en-US" sz="1600" dirty="0"/>
            </a:p>
          </p:txBody>
        </p:sp>
        <p:pic>
          <p:nvPicPr>
            <p:cNvPr id="24" name="Picture 23">
              <a:extLst>
                <a:ext uri="{FF2B5EF4-FFF2-40B4-BE49-F238E27FC236}">
                  <a16:creationId xmlns:a16="http://schemas.microsoft.com/office/drawing/2014/main" id="{1ECA0017-E23B-E898-6920-A44FB0B29D4D}"/>
                </a:ext>
              </a:extLst>
            </p:cNvPr>
            <p:cNvPicPr>
              <a:picLocks noChangeAspect="1"/>
            </p:cNvPicPr>
            <p:nvPr/>
          </p:nvPicPr>
          <p:blipFill rotWithShape="1">
            <a:blip r:embed="rId3"/>
            <a:srcRect l="67305" t="40893" r="24233" b="30977"/>
            <a:stretch/>
          </p:blipFill>
          <p:spPr>
            <a:xfrm>
              <a:off x="4953000" y="5208279"/>
              <a:ext cx="297886" cy="263769"/>
            </a:xfrm>
            <a:prstGeom prst="rect">
              <a:avLst/>
            </a:prstGeom>
          </p:spPr>
        </p:pic>
        <p:pic>
          <p:nvPicPr>
            <p:cNvPr id="27" name="Picture 26">
              <a:extLst>
                <a:ext uri="{FF2B5EF4-FFF2-40B4-BE49-F238E27FC236}">
                  <a16:creationId xmlns:a16="http://schemas.microsoft.com/office/drawing/2014/main" id="{52431799-446E-F215-A1A8-E5418176EC26}"/>
                </a:ext>
              </a:extLst>
            </p:cNvPr>
            <p:cNvPicPr>
              <a:picLocks noChangeAspect="1"/>
            </p:cNvPicPr>
            <p:nvPr/>
          </p:nvPicPr>
          <p:blipFill rotWithShape="1">
            <a:blip r:embed="rId3"/>
            <a:srcRect l="38966" r="54539" b="76891"/>
            <a:stretch/>
          </p:blipFill>
          <p:spPr>
            <a:xfrm>
              <a:off x="4880479" y="5849816"/>
              <a:ext cx="228600" cy="216680"/>
            </a:xfrm>
            <a:prstGeom prst="rect">
              <a:avLst/>
            </a:prstGeom>
          </p:spPr>
        </p:pic>
      </p:grpSp>
      <p:pic>
        <p:nvPicPr>
          <p:cNvPr id="30" name="Picture 29">
            <a:extLst>
              <a:ext uri="{FF2B5EF4-FFF2-40B4-BE49-F238E27FC236}">
                <a16:creationId xmlns:a16="http://schemas.microsoft.com/office/drawing/2014/main" id="{973CB81B-DC5B-2F12-D1B1-CEAA793C8D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11744" y="2269716"/>
            <a:ext cx="4300501" cy="3224147"/>
          </a:xfrm>
          <a:prstGeom prst="rect">
            <a:avLst/>
          </a:prstGeom>
        </p:spPr>
      </p:pic>
      <p:grpSp>
        <p:nvGrpSpPr>
          <p:cNvPr id="3" name="Group 2">
            <a:extLst>
              <a:ext uri="{FF2B5EF4-FFF2-40B4-BE49-F238E27FC236}">
                <a16:creationId xmlns:a16="http://schemas.microsoft.com/office/drawing/2014/main" id="{039A816F-5474-0F11-DBF3-DAB972809126}"/>
              </a:ext>
            </a:extLst>
          </p:cNvPr>
          <p:cNvGrpSpPr/>
          <p:nvPr/>
        </p:nvGrpSpPr>
        <p:grpSpPr>
          <a:xfrm>
            <a:off x="2576054" y="3396733"/>
            <a:ext cx="3542431" cy="937649"/>
            <a:chOff x="2576054" y="3396733"/>
            <a:chExt cx="3542431" cy="937649"/>
          </a:xfrm>
        </p:grpSpPr>
        <p:pic>
          <p:nvPicPr>
            <p:cNvPr id="19" name="Picture 18">
              <a:extLst>
                <a:ext uri="{FF2B5EF4-FFF2-40B4-BE49-F238E27FC236}">
                  <a16:creationId xmlns:a16="http://schemas.microsoft.com/office/drawing/2014/main" id="{92ED03F5-0EF4-97C4-55E9-F9BB81DEF4CF}"/>
                </a:ext>
              </a:extLst>
            </p:cNvPr>
            <p:cNvPicPr>
              <a:picLocks noChangeAspect="1"/>
            </p:cNvPicPr>
            <p:nvPr/>
          </p:nvPicPr>
          <p:blipFill>
            <a:blip r:embed="rId3"/>
            <a:stretch>
              <a:fillRect/>
            </a:stretch>
          </p:blipFill>
          <p:spPr>
            <a:xfrm>
              <a:off x="2576054" y="3396733"/>
              <a:ext cx="3519946" cy="937649"/>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62A2E3-09EB-8A7F-E897-5B9D3A383E4B}"/>
                    </a:ext>
                  </a:extLst>
                </p:cNvPr>
                <p:cNvSpPr txBox="1"/>
                <p:nvPr/>
              </p:nvSpPr>
              <p:spPr>
                <a:xfrm>
                  <a:off x="5816799" y="3891490"/>
                  <a:ext cx="30168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2</m:t>
                        </m:r>
                      </m:oMath>
                    </m:oMathPara>
                  </a14:m>
                  <a:endParaRPr lang="en-US" sz="1600" dirty="0"/>
                </a:p>
              </p:txBody>
            </p:sp>
          </mc:Choice>
          <mc:Fallback xmlns="">
            <p:sp>
              <p:nvSpPr>
                <p:cNvPr id="2" name="TextBox 1">
                  <a:extLst>
                    <a:ext uri="{FF2B5EF4-FFF2-40B4-BE49-F238E27FC236}">
                      <a16:creationId xmlns:a16="http://schemas.microsoft.com/office/drawing/2014/main" id="{8162A2E3-09EB-8A7F-E897-5B9D3A383E4B}"/>
                    </a:ext>
                  </a:extLst>
                </p:cNvPr>
                <p:cNvSpPr txBox="1">
                  <a:spLocks noRot="1" noChangeAspect="1" noMove="1" noResize="1" noEditPoints="1" noAdjustHandles="1" noChangeArrowheads="1" noChangeShapeType="1" noTextEdit="1"/>
                </p:cNvSpPr>
                <p:nvPr/>
              </p:nvSpPr>
              <p:spPr>
                <a:xfrm>
                  <a:off x="5816799" y="3891490"/>
                  <a:ext cx="301686" cy="338554"/>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67700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48D7-77D9-E7D0-5050-732E3FF80A23}"/>
              </a:ext>
            </a:extLst>
          </p:cNvPr>
          <p:cNvSpPr>
            <a:spLocks noGrp="1"/>
          </p:cNvSpPr>
          <p:nvPr>
            <p:ph type="title"/>
          </p:nvPr>
        </p:nvSpPr>
        <p:spPr/>
        <p:txBody>
          <a:bodyPr>
            <a:normAutofit/>
          </a:bodyPr>
          <a:lstStyle/>
          <a:p>
            <a:r>
              <a:rPr lang="en-US" sz="2400" dirty="0"/>
              <a:t>Detection and Isolation of Macroscopical Components </a:t>
            </a:r>
          </a:p>
        </p:txBody>
      </p:sp>
      <p:sp>
        <p:nvSpPr>
          <p:cNvPr id="4" name="Text Placeholder 3">
            <a:extLst>
              <a:ext uri="{FF2B5EF4-FFF2-40B4-BE49-F238E27FC236}">
                <a16:creationId xmlns:a16="http://schemas.microsoft.com/office/drawing/2014/main" id="{3C54AAA4-6C38-10A4-48AF-0421D426FD89}"/>
              </a:ext>
            </a:extLst>
          </p:cNvPr>
          <p:cNvSpPr>
            <a:spLocks noGrp="1"/>
          </p:cNvSpPr>
          <p:nvPr>
            <p:ph type="body" sz="quarter" idx="11"/>
          </p:nvPr>
        </p:nvSpPr>
        <p:spPr/>
        <p:txBody>
          <a:bodyPr/>
          <a:lstStyle/>
          <a:p>
            <a:endParaRPr lang="en-US"/>
          </a:p>
        </p:txBody>
      </p:sp>
      <p:sp>
        <p:nvSpPr>
          <p:cNvPr id="8" name="TextBox 7">
            <a:extLst>
              <a:ext uri="{FF2B5EF4-FFF2-40B4-BE49-F238E27FC236}">
                <a16:creationId xmlns:a16="http://schemas.microsoft.com/office/drawing/2014/main" id="{89D440D8-1BCA-D79C-14EA-1CC3C3483188}"/>
              </a:ext>
            </a:extLst>
          </p:cNvPr>
          <p:cNvSpPr txBox="1"/>
          <p:nvPr/>
        </p:nvSpPr>
        <p:spPr>
          <a:xfrm>
            <a:off x="149087" y="1524000"/>
            <a:ext cx="6705600" cy="4770537"/>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Vertex Component Analysis (VCA) was used to extract candidate endmembers for each macroscopical class.</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Then, an affinity measure was computed between the normalized pixel signatures and each candidate end member. </a:t>
            </a:r>
          </a:p>
          <a:p>
            <a:pPr marL="285750" indent="-285750">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pPr marL="285750" indent="-285750">
              <a:buFont typeface="Arial" panose="020B0604020202020204" pitchFamily="34" charset="0"/>
              <a:buChar char="•"/>
            </a:pPr>
            <a:endParaRPr lang="en-US" sz="1600" dirty="0"/>
          </a:p>
          <a:p>
            <a:endParaRPr lang="en-US" sz="1600" dirty="0"/>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9" name="Picture 8">
            <a:extLst>
              <a:ext uri="{FF2B5EF4-FFF2-40B4-BE49-F238E27FC236}">
                <a16:creationId xmlns:a16="http://schemas.microsoft.com/office/drawing/2014/main" id="{BA025537-AD14-E753-9350-3A35CC7FA742}"/>
              </a:ext>
            </a:extLst>
          </p:cNvPr>
          <p:cNvPicPr>
            <a:picLocks noChangeAspect="1"/>
          </p:cNvPicPr>
          <p:nvPr/>
        </p:nvPicPr>
        <p:blipFill>
          <a:blip r:embed="rId3"/>
          <a:stretch>
            <a:fillRect/>
          </a:stretch>
        </p:blipFill>
        <p:spPr>
          <a:xfrm>
            <a:off x="1981200" y="3609485"/>
            <a:ext cx="2243672" cy="1026944"/>
          </a:xfrm>
          <a:prstGeom prst="rect">
            <a:avLst/>
          </a:prstGeom>
        </p:spPr>
      </p:pic>
      <p:grpSp>
        <p:nvGrpSpPr>
          <p:cNvPr id="16" name="Group 15">
            <a:extLst>
              <a:ext uri="{FF2B5EF4-FFF2-40B4-BE49-F238E27FC236}">
                <a16:creationId xmlns:a16="http://schemas.microsoft.com/office/drawing/2014/main" id="{2D804EBA-4C05-BE23-E83F-BD39B047B588}"/>
              </a:ext>
            </a:extLst>
          </p:cNvPr>
          <p:cNvGrpSpPr/>
          <p:nvPr/>
        </p:nvGrpSpPr>
        <p:grpSpPr>
          <a:xfrm>
            <a:off x="533502" y="4725289"/>
            <a:ext cx="5936769" cy="1042340"/>
            <a:chOff x="3599724" y="2922394"/>
            <a:chExt cx="5936769" cy="1042340"/>
          </a:xfrm>
        </p:grpSpPr>
        <p:pic>
          <p:nvPicPr>
            <p:cNvPr id="10" name="Picture 9">
              <a:extLst>
                <a:ext uri="{FF2B5EF4-FFF2-40B4-BE49-F238E27FC236}">
                  <a16:creationId xmlns:a16="http://schemas.microsoft.com/office/drawing/2014/main" id="{C51BDE2B-02C1-D2D5-9A7B-431C9D8B86D9}"/>
                </a:ext>
              </a:extLst>
            </p:cNvPr>
            <p:cNvPicPr>
              <a:picLocks noChangeAspect="1"/>
            </p:cNvPicPr>
            <p:nvPr/>
          </p:nvPicPr>
          <p:blipFill rotWithShape="1">
            <a:blip r:embed="rId3"/>
            <a:srcRect t="24029" r="86415" b="30702"/>
            <a:stretch/>
          </p:blipFill>
          <p:spPr>
            <a:xfrm>
              <a:off x="3599724" y="2922394"/>
              <a:ext cx="301487" cy="416054"/>
            </a:xfrm>
            <a:prstGeom prst="rect">
              <a:avLst/>
            </a:prstGeom>
          </p:spPr>
        </p:pic>
        <p:pic>
          <p:nvPicPr>
            <p:cNvPr id="11" name="Picture 10">
              <a:extLst>
                <a:ext uri="{FF2B5EF4-FFF2-40B4-BE49-F238E27FC236}">
                  <a16:creationId xmlns:a16="http://schemas.microsoft.com/office/drawing/2014/main" id="{62F071E1-952B-CE1F-C3F0-3418F6B3A7BB}"/>
                </a:ext>
              </a:extLst>
            </p:cNvPr>
            <p:cNvPicPr>
              <a:picLocks noChangeAspect="1"/>
            </p:cNvPicPr>
            <p:nvPr/>
          </p:nvPicPr>
          <p:blipFill rotWithShape="1">
            <a:blip r:embed="rId3"/>
            <a:srcRect l="51272" t="23047" r="35143" b="54693"/>
            <a:stretch/>
          </p:blipFill>
          <p:spPr>
            <a:xfrm>
              <a:off x="3657600" y="3353033"/>
              <a:ext cx="381000" cy="285750"/>
            </a:xfrm>
            <a:prstGeom prst="rect">
              <a:avLst/>
            </a:prstGeom>
          </p:spPr>
        </p:pic>
        <p:pic>
          <p:nvPicPr>
            <p:cNvPr id="12" name="Picture 11">
              <a:extLst>
                <a:ext uri="{FF2B5EF4-FFF2-40B4-BE49-F238E27FC236}">
                  <a16:creationId xmlns:a16="http://schemas.microsoft.com/office/drawing/2014/main" id="{173478B5-C62A-7780-1092-6B2949587206}"/>
                </a:ext>
              </a:extLst>
            </p:cNvPr>
            <p:cNvPicPr>
              <a:picLocks noChangeAspect="1"/>
            </p:cNvPicPr>
            <p:nvPr/>
          </p:nvPicPr>
          <p:blipFill rotWithShape="1">
            <a:blip r:embed="rId3"/>
            <a:srcRect l="73092" t="17935" r="20116" b="54240"/>
            <a:stretch/>
          </p:blipFill>
          <p:spPr>
            <a:xfrm>
              <a:off x="3628661" y="3638783"/>
              <a:ext cx="243611" cy="285750"/>
            </a:xfrm>
            <a:prstGeom prst="rect">
              <a:avLst/>
            </a:prstGeom>
          </p:spPr>
        </p:pic>
        <p:sp>
          <p:nvSpPr>
            <p:cNvPr id="13" name="TextBox 12">
              <a:extLst>
                <a:ext uri="{FF2B5EF4-FFF2-40B4-BE49-F238E27FC236}">
                  <a16:creationId xmlns:a16="http://schemas.microsoft.com/office/drawing/2014/main" id="{F0AE64FD-7F71-43C0-86DA-C7D740F111E4}"/>
                </a:ext>
              </a:extLst>
            </p:cNvPr>
            <p:cNvSpPr txBox="1"/>
            <p:nvPr/>
          </p:nvSpPr>
          <p:spPr>
            <a:xfrm>
              <a:off x="3901211" y="3626180"/>
              <a:ext cx="4092531" cy="338554"/>
            </a:xfrm>
            <a:prstGeom prst="rect">
              <a:avLst/>
            </a:prstGeom>
            <a:noFill/>
          </p:spPr>
          <p:txBody>
            <a:bodyPr wrap="none" rtlCol="0">
              <a:spAutoFit/>
            </a:bodyPr>
            <a:lstStyle/>
            <a:p>
              <a:r>
                <a:rPr lang="en-US" sz="1600" dirty="0"/>
                <a:t> Spectral signature of </a:t>
              </a:r>
              <a:r>
                <a:rPr lang="en-US" sz="1600" dirty="0" err="1"/>
                <a:t>i</a:t>
              </a:r>
              <a:r>
                <a:rPr lang="en-US" sz="1600" baseline="30000" dirty="0" err="1"/>
                <a:t>th</a:t>
              </a:r>
              <a:r>
                <a:rPr lang="en-US" sz="1600" dirty="0"/>
                <a:t> candidate endmember</a:t>
              </a:r>
            </a:p>
          </p:txBody>
        </p:sp>
        <p:sp>
          <p:nvSpPr>
            <p:cNvPr id="14" name="TextBox 13">
              <a:extLst>
                <a:ext uri="{FF2B5EF4-FFF2-40B4-BE49-F238E27FC236}">
                  <a16:creationId xmlns:a16="http://schemas.microsoft.com/office/drawing/2014/main" id="{1B5760E0-45C1-3C2F-C986-254A099A96AA}"/>
                </a:ext>
              </a:extLst>
            </p:cNvPr>
            <p:cNvSpPr txBox="1"/>
            <p:nvPr/>
          </p:nvSpPr>
          <p:spPr>
            <a:xfrm>
              <a:off x="3972944" y="3301100"/>
              <a:ext cx="2638736" cy="338554"/>
            </a:xfrm>
            <a:prstGeom prst="rect">
              <a:avLst/>
            </a:prstGeom>
            <a:noFill/>
          </p:spPr>
          <p:txBody>
            <a:bodyPr wrap="none" rtlCol="0">
              <a:spAutoFit/>
            </a:bodyPr>
            <a:lstStyle/>
            <a:p>
              <a:r>
                <a:rPr lang="en-US" sz="1600" dirty="0"/>
                <a:t>Spectral signature of </a:t>
              </a:r>
              <a:r>
                <a:rPr lang="en-US" sz="1600" dirty="0" err="1"/>
                <a:t>m</a:t>
              </a:r>
              <a:r>
                <a:rPr lang="en-US" sz="1600" baseline="30000" dirty="0" err="1"/>
                <a:t>th</a:t>
              </a:r>
              <a:r>
                <a:rPr lang="en-US" sz="1600" baseline="30000" dirty="0"/>
                <a:t> </a:t>
              </a:r>
              <a:r>
                <a:rPr lang="en-US" sz="1600" dirty="0"/>
                <a:t>pixel</a:t>
              </a:r>
            </a:p>
          </p:txBody>
        </p:sp>
        <p:sp>
          <p:nvSpPr>
            <p:cNvPr id="15" name="TextBox 14">
              <a:extLst>
                <a:ext uri="{FF2B5EF4-FFF2-40B4-BE49-F238E27FC236}">
                  <a16:creationId xmlns:a16="http://schemas.microsoft.com/office/drawing/2014/main" id="{F9B02659-0EFA-3BDA-DD24-8F31AA6337E8}"/>
                </a:ext>
              </a:extLst>
            </p:cNvPr>
            <p:cNvSpPr txBox="1"/>
            <p:nvPr/>
          </p:nvSpPr>
          <p:spPr>
            <a:xfrm>
              <a:off x="3930150" y="2983701"/>
              <a:ext cx="5606343" cy="338554"/>
            </a:xfrm>
            <a:prstGeom prst="rect">
              <a:avLst/>
            </a:prstGeom>
            <a:noFill/>
          </p:spPr>
          <p:txBody>
            <a:bodyPr wrap="none" rtlCol="0">
              <a:spAutoFit/>
            </a:bodyPr>
            <a:lstStyle/>
            <a:p>
              <a:r>
                <a:rPr lang="en-US" sz="1600" dirty="0"/>
                <a:t> Similarity between </a:t>
              </a:r>
              <a:r>
                <a:rPr lang="en-US" sz="1600" dirty="0" err="1"/>
                <a:t>i</a:t>
              </a:r>
              <a:r>
                <a:rPr lang="en-US" sz="1600" baseline="30000" dirty="0" err="1"/>
                <a:t>th</a:t>
              </a:r>
              <a:r>
                <a:rPr lang="en-US" sz="1600" dirty="0"/>
                <a:t> reference signature and </a:t>
              </a:r>
              <a:r>
                <a:rPr lang="en-US" sz="1600" dirty="0" err="1"/>
                <a:t>m</a:t>
              </a:r>
              <a:r>
                <a:rPr lang="en-US" sz="1600" baseline="30000" dirty="0" err="1"/>
                <a:t>th</a:t>
              </a:r>
              <a:r>
                <a:rPr lang="en-US" sz="1600" dirty="0"/>
                <a:t> pixel signature</a:t>
              </a:r>
            </a:p>
          </p:txBody>
        </p:sp>
      </p:grpSp>
      <p:grpSp>
        <p:nvGrpSpPr>
          <p:cNvPr id="36" name="Group 35">
            <a:extLst>
              <a:ext uri="{FF2B5EF4-FFF2-40B4-BE49-F238E27FC236}">
                <a16:creationId xmlns:a16="http://schemas.microsoft.com/office/drawing/2014/main" id="{2EE5650B-3F90-5736-E7B0-F5CB82060DBA}"/>
              </a:ext>
            </a:extLst>
          </p:cNvPr>
          <p:cNvGrpSpPr/>
          <p:nvPr/>
        </p:nvGrpSpPr>
        <p:grpSpPr>
          <a:xfrm>
            <a:off x="7753300" y="785064"/>
            <a:ext cx="4094546" cy="5556604"/>
            <a:chOff x="7558271" y="945682"/>
            <a:chExt cx="4094546" cy="5556604"/>
          </a:xfrm>
        </p:grpSpPr>
        <p:pic>
          <p:nvPicPr>
            <p:cNvPr id="22" name="Picture 21" descr="A graph showing the different types of soil&#10;&#10;Description automatically generated">
              <a:extLst>
                <a:ext uri="{FF2B5EF4-FFF2-40B4-BE49-F238E27FC236}">
                  <a16:creationId xmlns:a16="http://schemas.microsoft.com/office/drawing/2014/main" id="{A12BA084-A8BC-4A75-9F2F-182A51D18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286" y="3191423"/>
              <a:ext cx="4092531" cy="3069398"/>
            </a:xfrm>
            <a:prstGeom prst="rect">
              <a:avLst/>
            </a:prstGeom>
          </p:spPr>
        </p:pic>
        <p:grpSp>
          <p:nvGrpSpPr>
            <p:cNvPr id="27" name="Group 26">
              <a:extLst>
                <a:ext uri="{FF2B5EF4-FFF2-40B4-BE49-F238E27FC236}">
                  <a16:creationId xmlns:a16="http://schemas.microsoft.com/office/drawing/2014/main" id="{E2426D15-08B1-308F-2F27-BA6C69470FC3}"/>
                </a:ext>
              </a:extLst>
            </p:cNvPr>
            <p:cNvGrpSpPr/>
            <p:nvPr/>
          </p:nvGrpSpPr>
          <p:grpSpPr>
            <a:xfrm>
              <a:off x="7748909" y="6163732"/>
              <a:ext cx="3504139" cy="338554"/>
              <a:chOff x="5584434" y="6298326"/>
              <a:chExt cx="3504139" cy="374453"/>
            </a:xfrm>
          </p:grpSpPr>
          <p:sp>
            <p:nvSpPr>
              <p:cNvPr id="24" name="TextBox 23">
                <a:extLst>
                  <a:ext uri="{FF2B5EF4-FFF2-40B4-BE49-F238E27FC236}">
                    <a16:creationId xmlns:a16="http://schemas.microsoft.com/office/drawing/2014/main" id="{C9C730E7-F40A-3BC4-3F68-149E6D5B1DAB}"/>
                  </a:ext>
                </a:extLst>
              </p:cNvPr>
              <p:cNvSpPr txBox="1"/>
              <p:nvPr/>
            </p:nvSpPr>
            <p:spPr>
              <a:xfrm>
                <a:off x="5772770" y="6298326"/>
                <a:ext cx="3315803" cy="374453"/>
              </a:xfrm>
              <a:prstGeom prst="rect">
                <a:avLst/>
              </a:prstGeom>
              <a:noFill/>
            </p:spPr>
            <p:txBody>
              <a:bodyPr wrap="square" rtlCol="0">
                <a:spAutoFit/>
              </a:bodyPr>
              <a:lstStyle/>
              <a:p>
                <a:r>
                  <a:rPr lang="en-US" sz="1600" dirty="0"/>
                  <a:t>- candidate endmembers - </a:t>
                </a:r>
                <a:r>
                  <a:rPr lang="en-US" sz="1600" dirty="0" err="1"/>
                  <a:t>Pulmuddai</a:t>
                </a:r>
                <a:endParaRPr lang="en-US" sz="1600" dirty="0"/>
              </a:p>
            </p:txBody>
          </p:sp>
          <p:pic>
            <p:nvPicPr>
              <p:cNvPr id="25" name="Picture 24">
                <a:extLst>
                  <a:ext uri="{FF2B5EF4-FFF2-40B4-BE49-F238E27FC236}">
                    <a16:creationId xmlns:a16="http://schemas.microsoft.com/office/drawing/2014/main" id="{87DFC350-D7E7-6837-DCE0-82EE01D7B850}"/>
                  </a:ext>
                </a:extLst>
              </p:cNvPr>
              <p:cNvPicPr>
                <a:picLocks noChangeAspect="1"/>
              </p:cNvPicPr>
              <p:nvPr/>
            </p:nvPicPr>
            <p:blipFill rotWithShape="1">
              <a:blip r:embed="rId3"/>
              <a:srcRect l="73092" t="17935" r="20116" b="54240"/>
              <a:stretch/>
            </p:blipFill>
            <p:spPr>
              <a:xfrm>
                <a:off x="5584434" y="6316080"/>
                <a:ext cx="243611" cy="285750"/>
              </a:xfrm>
              <a:prstGeom prst="rect">
                <a:avLst/>
              </a:prstGeom>
            </p:spPr>
          </p:pic>
        </p:grpSp>
        <p:grpSp>
          <p:nvGrpSpPr>
            <p:cNvPr id="28" name="Group 27">
              <a:extLst>
                <a:ext uri="{FF2B5EF4-FFF2-40B4-BE49-F238E27FC236}">
                  <a16:creationId xmlns:a16="http://schemas.microsoft.com/office/drawing/2014/main" id="{2D0C621C-22EE-518C-F1DE-3BBDEED439C1}"/>
                </a:ext>
              </a:extLst>
            </p:cNvPr>
            <p:cNvGrpSpPr/>
            <p:nvPr/>
          </p:nvGrpSpPr>
          <p:grpSpPr>
            <a:xfrm>
              <a:off x="8703863" y="945682"/>
              <a:ext cx="1950187" cy="2297523"/>
              <a:chOff x="7178728" y="1243360"/>
              <a:chExt cx="1689869" cy="2091217"/>
            </a:xfrm>
          </p:grpSpPr>
          <p:grpSp>
            <p:nvGrpSpPr>
              <p:cNvPr id="20" name="Group 19">
                <a:extLst>
                  <a:ext uri="{FF2B5EF4-FFF2-40B4-BE49-F238E27FC236}">
                    <a16:creationId xmlns:a16="http://schemas.microsoft.com/office/drawing/2014/main" id="{A39E9A3B-4FE5-E8F8-3E35-A29B9324370E}"/>
                  </a:ext>
                </a:extLst>
              </p:cNvPr>
              <p:cNvGrpSpPr/>
              <p:nvPr/>
            </p:nvGrpSpPr>
            <p:grpSpPr>
              <a:xfrm>
                <a:off x="7178728" y="1243360"/>
                <a:ext cx="1551655" cy="1747648"/>
                <a:chOff x="7494657" y="1224152"/>
                <a:chExt cx="1551655" cy="1747648"/>
              </a:xfrm>
            </p:grpSpPr>
            <p:sp>
              <p:nvSpPr>
                <p:cNvPr id="17" name="Rectangle 16">
                  <a:extLst>
                    <a:ext uri="{FF2B5EF4-FFF2-40B4-BE49-F238E27FC236}">
                      <a16:creationId xmlns:a16="http://schemas.microsoft.com/office/drawing/2014/main" id="{CCE7DD54-AAC5-7D19-ACCF-FCE64AC4218E}"/>
                    </a:ext>
                  </a:extLst>
                </p:cNvPr>
                <p:cNvSpPr/>
                <p:nvPr/>
              </p:nvSpPr>
              <p:spPr>
                <a:xfrm>
                  <a:off x="7848600" y="1524000"/>
                  <a:ext cx="838200" cy="1447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36059B4-70B8-B633-B7C5-0D35B1E11D5A}"/>
                    </a:ext>
                  </a:extLst>
                </p:cNvPr>
                <p:cNvSpPr txBox="1"/>
                <p:nvPr/>
              </p:nvSpPr>
              <p:spPr>
                <a:xfrm rot="16200000">
                  <a:off x="7338652" y="2105564"/>
                  <a:ext cx="650563" cy="338554"/>
                </a:xfrm>
                <a:prstGeom prst="rect">
                  <a:avLst/>
                </a:prstGeom>
                <a:noFill/>
              </p:spPr>
              <p:txBody>
                <a:bodyPr wrap="none" rtlCol="0">
                  <a:spAutoFit/>
                </a:bodyPr>
                <a:lstStyle/>
                <a:p>
                  <a:r>
                    <a:rPr lang="en-US" sz="1600" dirty="0"/>
                    <a:t>pixels</a:t>
                  </a:r>
                  <a:endParaRPr lang="en-US" dirty="0"/>
                </a:p>
              </p:txBody>
            </p:sp>
            <p:sp>
              <p:nvSpPr>
                <p:cNvPr id="19" name="TextBox 18">
                  <a:extLst>
                    <a:ext uri="{FF2B5EF4-FFF2-40B4-BE49-F238E27FC236}">
                      <a16:creationId xmlns:a16="http://schemas.microsoft.com/office/drawing/2014/main" id="{037347BA-DD58-B0A4-C102-D1647F02DB47}"/>
                    </a:ext>
                  </a:extLst>
                </p:cNvPr>
                <p:cNvSpPr txBox="1"/>
                <p:nvPr/>
              </p:nvSpPr>
              <p:spPr>
                <a:xfrm>
                  <a:off x="7657214" y="1224152"/>
                  <a:ext cx="1389098" cy="338554"/>
                </a:xfrm>
                <a:prstGeom prst="rect">
                  <a:avLst/>
                </a:prstGeom>
                <a:noFill/>
              </p:spPr>
              <p:txBody>
                <a:bodyPr wrap="none" rtlCol="0">
                  <a:spAutoFit/>
                </a:bodyPr>
                <a:lstStyle/>
                <a:p>
                  <a:r>
                    <a:rPr lang="en-US" sz="1600" dirty="0"/>
                    <a:t>spectral bands</a:t>
                  </a:r>
                </a:p>
              </p:txBody>
            </p:sp>
          </p:grpSp>
          <p:sp>
            <p:nvSpPr>
              <p:cNvPr id="23" name="TextBox 22">
                <a:extLst>
                  <a:ext uri="{FF2B5EF4-FFF2-40B4-BE49-F238E27FC236}">
                    <a16:creationId xmlns:a16="http://schemas.microsoft.com/office/drawing/2014/main" id="{AF3385C3-10A6-6CDF-6436-43CD36896F1A}"/>
                  </a:ext>
                </a:extLst>
              </p:cNvPr>
              <p:cNvSpPr txBox="1"/>
              <p:nvPr/>
            </p:nvSpPr>
            <p:spPr>
              <a:xfrm>
                <a:off x="7479499" y="3026423"/>
                <a:ext cx="1389098" cy="308154"/>
              </a:xfrm>
              <a:prstGeom prst="rect">
                <a:avLst/>
              </a:prstGeom>
              <a:noFill/>
            </p:spPr>
            <p:txBody>
              <a:bodyPr wrap="square" rtlCol="0">
                <a:spAutoFit/>
              </a:bodyPr>
              <a:lstStyle/>
              <a:p>
                <a:r>
                  <a:rPr lang="en-US" sz="1600" dirty="0"/>
                  <a:t>data matrix</a:t>
                </a:r>
              </a:p>
            </p:txBody>
          </p:sp>
        </p:grpSp>
        <p:sp>
          <p:nvSpPr>
            <p:cNvPr id="32" name="Rectangle 31">
              <a:extLst>
                <a:ext uri="{FF2B5EF4-FFF2-40B4-BE49-F238E27FC236}">
                  <a16:creationId xmlns:a16="http://schemas.microsoft.com/office/drawing/2014/main" id="{C9677ACF-0E6D-4142-F4F0-348C55A24B7F}"/>
                </a:ext>
              </a:extLst>
            </p:cNvPr>
            <p:cNvSpPr/>
            <p:nvPr/>
          </p:nvSpPr>
          <p:spPr>
            <a:xfrm>
              <a:off x="9112329" y="1593718"/>
              <a:ext cx="967321" cy="1711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CD47F2D-71A4-0C58-111E-B4D82A18C4AA}"/>
                </a:ext>
              </a:extLst>
            </p:cNvPr>
            <p:cNvPicPr>
              <a:picLocks noChangeAspect="1"/>
            </p:cNvPicPr>
            <p:nvPr/>
          </p:nvPicPr>
          <p:blipFill rotWithShape="1">
            <a:blip r:embed="rId3"/>
            <a:srcRect l="51272" t="23047" r="35143" b="54693"/>
            <a:stretch/>
          </p:blipFill>
          <p:spPr>
            <a:xfrm>
              <a:off x="9497292" y="1593718"/>
              <a:ext cx="195711" cy="171170"/>
            </a:xfrm>
            <a:prstGeom prst="rect">
              <a:avLst/>
            </a:prstGeom>
          </p:spPr>
        </p:pic>
        <p:sp>
          <p:nvSpPr>
            <p:cNvPr id="34" name="Curved Right Arrow 33">
              <a:extLst>
                <a:ext uri="{FF2B5EF4-FFF2-40B4-BE49-F238E27FC236}">
                  <a16:creationId xmlns:a16="http://schemas.microsoft.com/office/drawing/2014/main" id="{B31F1842-5300-4E53-9D32-D8D81475AFCF}"/>
                </a:ext>
              </a:extLst>
            </p:cNvPr>
            <p:cNvSpPr/>
            <p:nvPr/>
          </p:nvSpPr>
          <p:spPr>
            <a:xfrm>
              <a:off x="8126797" y="2021533"/>
              <a:ext cx="390708" cy="147598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7D4A8961-7112-DF45-36F7-479EC77CEDF1}"/>
                </a:ext>
              </a:extLst>
            </p:cNvPr>
            <p:cNvSpPr txBox="1"/>
            <p:nvPr/>
          </p:nvSpPr>
          <p:spPr>
            <a:xfrm>
              <a:off x="7558271" y="2457397"/>
              <a:ext cx="570541" cy="369332"/>
            </a:xfrm>
            <a:prstGeom prst="rect">
              <a:avLst/>
            </a:prstGeom>
            <a:noFill/>
          </p:spPr>
          <p:txBody>
            <a:bodyPr wrap="none" rtlCol="0">
              <a:spAutoFit/>
            </a:bodyPr>
            <a:lstStyle/>
            <a:p>
              <a:r>
                <a:rPr lang="en-US" dirty="0"/>
                <a:t>VCA</a:t>
              </a:r>
            </a:p>
          </p:txBody>
        </p:sp>
      </p:grpSp>
    </p:spTree>
    <p:extLst>
      <p:ext uri="{BB962C8B-B14F-4D97-AF65-F5344CB8AC3E}">
        <p14:creationId xmlns:p14="http://schemas.microsoft.com/office/powerpoint/2010/main" val="312586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48D7-77D9-E7D0-5050-732E3FF80A23}"/>
              </a:ext>
            </a:extLst>
          </p:cNvPr>
          <p:cNvSpPr>
            <a:spLocks noGrp="1"/>
          </p:cNvSpPr>
          <p:nvPr>
            <p:ph type="title"/>
          </p:nvPr>
        </p:nvSpPr>
        <p:spPr/>
        <p:txBody>
          <a:bodyPr>
            <a:normAutofit/>
          </a:bodyPr>
          <a:lstStyle/>
          <a:p>
            <a:r>
              <a:rPr lang="en-US" sz="2400" dirty="0"/>
              <a:t>Detection and Isolation of Macroscopical Components </a:t>
            </a:r>
          </a:p>
        </p:txBody>
      </p:sp>
      <p:sp>
        <p:nvSpPr>
          <p:cNvPr id="4" name="Text Placeholder 3">
            <a:extLst>
              <a:ext uri="{FF2B5EF4-FFF2-40B4-BE49-F238E27FC236}">
                <a16:creationId xmlns:a16="http://schemas.microsoft.com/office/drawing/2014/main" id="{3C54AAA4-6C38-10A4-48AF-0421D426FD89}"/>
              </a:ext>
            </a:extLst>
          </p:cNvPr>
          <p:cNvSpPr>
            <a:spLocks noGrp="1"/>
          </p:cNvSpPr>
          <p:nvPr>
            <p:ph type="body" sz="quarter" idx="11"/>
          </p:nvPr>
        </p:nvSpPr>
        <p:spPr/>
        <p:txBody>
          <a:bodyPr/>
          <a:lstStyle/>
          <a:p>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D440D8-1BCA-D79C-14EA-1CC3C3483188}"/>
                  </a:ext>
                </a:extLst>
              </p:cNvPr>
              <p:cNvSpPr txBox="1"/>
              <p:nvPr/>
            </p:nvSpPr>
            <p:spPr>
              <a:xfrm>
                <a:off x="149086" y="1524000"/>
                <a:ext cx="11204714" cy="1116011"/>
              </a:xfrm>
              <a:prstGeom prst="rect">
                <a:avLst/>
              </a:prstGeom>
              <a:noFill/>
            </p:spPr>
            <p:txBody>
              <a:bodyPr wrap="square" rtlCol="0">
                <a:spAutoFit/>
              </a:bodyPr>
              <a:lstStyle/>
              <a:p>
                <a:pPr marL="285750" indent="-285750">
                  <a:buFont typeface="Arial" panose="020B0604020202020204" pitchFamily="34" charset="0"/>
                  <a:buChar char="•"/>
                </a:pPr>
                <a:r>
                  <a:rPr lang="en-US" sz="1600" dirty="0"/>
                  <a:t>Depending on the similarity measure  </a:t>
                </a:r>
                <a14:m>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𝛾</m:t>
                        </m:r>
                      </m:e>
                      <m:sub>
                        <m:r>
                          <a:rPr lang="en-US" sz="1600" b="0" i="1" smtClean="0">
                            <a:latin typeface="Cambria Math" panose="02040503050406030204" pitchFamily="18" charset="0"/>
                          </a:rPr>
                          <m:t>𝑚</m:t>
                        </m:r>
                      </m:sub>
                      <m:sup>
                        <m:r>
                          <a:rPr lang="en-US" sz="1600" b="0" i="1" smtClean="0">
                            <a:latin typeface="Cambria Math" panose="02040503050406030204" pitchFamily="18" charset="0"/>
                          </a:rPr>
                          <m:t>𝑖</m:t>
                        </m:r>
                      </m:sup>
                    </m:sSubSup>
                  </m:oMath>
                </a14:m>
                <a:r>
                  <a:rPr lang="en-US" sz="1600" dirty="0"/>
                  <a:t> , the  pixels were assigned to each of the macroscopical components represented by the candidate endmembers.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p:txBody>
          </p:sp>
        </mc:Choice>
        <mc:Fallback xmlns="">
          <p:sp>
            <p:nvSpPr>
              <p:cNvPr id="8" name="TextBox 7">
                <a:extLst>
                  <a:ext uri="{FF2B5EF4-FFF2-40B4-BE49-F238E27FC236}">
                    <a16:creationId xmlns:a16="http://schemas.microsoft.com/office/drawing/2014/main" id="{89D440D8-1BCA-D79C-14EA-1CC3C3483188}"/>
                  </a:ext>
                </a:extLst>
              </p:cNvPr>
              <p:cNvSpPr txBox="1">
                <a:spLocks noRot="1" noChangeAspect="1" noMove="1" noResize="1" noEditPoints="1" noAdjustHandles="1" noChangeArrowheads="1" noChangeShapeType="1" noTextEdit="1"/>
              </p:cNvSpPr>
              <p:nvPr/>
            </p:nvSpPr>
            <p:spPr>
              <a:xfrm>
                <a:off x="149086" y="1524000"/>
                <a:ext cx="11204714" cy="1116011"/>
              </a:xfrm>
              <a:prstGeom prst="rect">
                <a:avLst/>
              </a:prstGeom>
              <a:blipFill>
                <a:blip r:embed="rId3"/>
                <a:stretch>
                  <a:fillRect l="-226" t="-1136"/>
                </a:stretch>
              </a:blipFill>
            </p:spPr>
            <p:txBody>
              <a:bodyPr/>
              <a:lstStyle/>
              <a:p>
                <a:r>
                  <a:rPr lang="en-US">
                    <a:noFill/>
                  </a:rPr>
                  <a:t> </a:t>
                </a:r>
              </a:p>
            </p:txBody>
          </p:sp>
        </mc:Fallback>
      </mc:AlternateContent>
      <p:sp>
        <p:nvSpPr>
          <p:cNvPr id="5" name="Cube 4">
            <a:extLst>
              <a:ext uri="{FF2B5EF4-FFF2-40B4-BE49-F238E27FC236}">
                <a16:creationId xmlns:a16="http://schemas.microsoft.com/office/drawing/2014/main" id="{A39C49D4-B1ED-42AD-2812-6CEF37DB9532}"/>
              </a:ext>
            </a:extLst>
          </p:cNvPr>
          <p:cNvSpPr/>
          <p:nvPr/>
        </p:nvSpPr>
        <p:spPr>
          <a:xfrm>
            <a:off x="2261818" y="3439145"/>
            <a:ext cx="685800" cy="685800"/>
          </a:xfrm>
          <a:prstGeom prst="cube">
            <a:avLst>
              <a:gd name="adj" fmla="val 6434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C5A916-516E-EE07-303C-632C1EDC296A}"/>
              </a:ext>
            </a:extLst>
          </p:cNvPr>
          <p:cNvSpPr txBox="1"/>
          <p:nvPr/>
        </p:nvSpPr>
        <p:spPr>
          <a:xfrm>
            <a:off x="2089370" y="4149535"/>
            <a:ext cx="858248" cy="369332"/>
          </a:xfrm>
          <a:prstGeom prst="rect">
            <a:avLst/>
          </a:prstGeom>
          <a:noFill/>
        </p:spPr>
        <p:txBody>
          <a:bodyPr wrap="none" rtlCol="0">
            <a:spAutoFit/>
          </a:bodyPr>
          <a:lstStyle/>
          <a:p>
            <a:r>
              <a:rPr lang="en-US" dirty="0"/>
              <a:t>pixel m</a:t>
            </a:r>
          </a:p>
        </p:txBody>
      </p: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8FB3A691-79A5-F094-49BB-040E041CC0B4}"/>
                  </a:ext>
                </a:extLst>
              </p:cNvPr>
              <p:cNvGraphicFramePr>
                <a:graphicFrameLocks noGrp="1"/>
              </p:cNvGraphicFramePr>
              <p:nvPr>
                <p:extLst>
                  <p:ext uri="{D42A27DB-BD31-4B8C-83A1-F6EECF244321}">
                    <p14:modId xmlns:p14="http://schemas.microsoft.com/office/powerpoint/2010/main" val="1386465737"/>
                  </p:ext>
                </p:extLst>
              </p:nvPr>
            </p:nvGraphicFramePr>
            <p:xfrm>
              <a:off x="4726753" y="3487013"/>
              <a:ext cx="1625598" cy="370840"/>
            </p:xfrm>
            <a:graphic>
              <a:graphicData uri="http://schemas.openxmlformats.org/drawingml/2006/table">
                <a:tbl>
                  <a:tblPr firstRow="1" bandRow="1">
                    <a:tableStyleId>{5C22544A-7EE6-4342-B048-85BDC9FD1C3A}</a:tableStyleId>
                  </a:tblPr>
                  <a:tblGrid>
                    <a:gridCol w="541866">
                      <a:extLst>
                        <a:ext uri="{9D8B030D-6E8A-4147-A177-3AD203B41FA5}">
                          <a16:colId xmlns:a16="http://schemas.microsoft.com/office/drawing/2014/main" val="140880860"/>
                        </a:ext>
                      </a:extLst>
                    </a:gridCol>
                    <a:gridCol w="541866">
                      <a:extLst>
                        <a:ext uri="{9D8B030D-6E8A-4147-A177-3AD203B41FA5}">
                          <a16:colId xmlns:a16="http://schemas.microsoft.com/office/drawing/2014/main" val="2908248615"/>
                        </a:ext>
                      </a:extLst>
                    </a:gridCol>
                    <a:gridCol w="541866">
                      <a:extLst>
                        <a:ext uri="{9D8B030D-6E8A-4147-A177-3AD203B41FA5}">
                          <a16:colId xmlns:a16="http://schemas.microsoft.com/office/drawing/2014/main" val="2610539765"/>
                        </a:ext>
                      </a:extLst>
                    </a:gridCol>
                  </a:tblGrid>
                  <a:tr h="370840">
                    <a:tc>
                      <a:txBody>
                        <a:bodyPr/>
                        <a:lstStyle/>
                        <a:p>
                          <a14:m>
                            <m:oMath xmlns:m="http://schemas.openxmlformats.org/officeDocument/2006/math">
                              <m:sSubSup>
                                <m:sSubSupPr>
                                  <m:ctrlPr>
                                    <a:rPr lang="en-US" sz="1800" i="1" smtClean="0">
                                      <a:solidFill>
                                        <a:schemeClr val="tx1"/>
                                      </a:solidFill>
                                      <a:latin typeface="Cambria Math" panose="02040503050406030204" pitchFamily="18" charset="0"/>
                                    </a:rPr>
                                  </m:ctrlPr>
                                </m:sSubSupPr>
                                <m:e>
                                  <m:r>
                                    <a:rPr lang="en-US" sz="1800" i="1" smtClean="0">
                                      <a:solidFill>
                                        <a:schemeClr val="tx1"/>
                                      </a:solidFill>
                                      <a:latin typeface="Cambria Math" panose="02040503050406030204" pitchFamily="18" charset="0"/>
                                      <a:ea typeface="Cambria Math" panose="02040503050406030204" pitchFamily="18" charset="0"/>
                                    </a:rPr>
                                    <m:t>𝛾</m:t>
                                  </m:r>
                                </m:e>
                                <m:sub>
                                  <m:r>
                                    <a:rPr lang="en-US" sz="1800" b="0" i="1" smtClean="0">
                                      <a:solidFill>
                                        <a:schemeClr val="tx1"/>
                                      </a:solidFill>
                                      <a:latin typeface="Cambria Math" panose="02040503050406030204" pitchFamily="18" charset="0"/>
                                    </a:rPr>
                                    <m:t>𝑚</m:t>
                                  </m:r>
                                </m:sub>
                                <m:sup>
                                  <m:r>
                                    <a:rPr lang="en-US" sz="1800" b="0" i="1" smtClean="0">
                                      <a:solidFill>
                                        <a:schemeClr val="tx1"/>
                                      </a:solidFill>
                                      <a:latin typeface="Cambria Math" panose="02040503050406030204" pitchFamily="18" charset="0"/>
                                    </a:rPr>
                                    <m:t>1</m:t>
                                  </m:r>
                                </m:sup>
                              </m:sSubSup>
                            </m:oMath>
                          </a14:m>
                          <a:r>
                            <a:rPr lang="en-US" sz="1800" dirty="0">
                              <a:solidFill>
                                <a:schemeClr val="tx1"/>
                              </a:solidFill>
                            </a:rPr>
                            <a: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14:m>
                            <m:oMath xmlns:m="http://schemas.openxmlformats.org/officeDocument/2006/math">
                              <m:sSubSup>
                                <m:sSubSupPr>
                                  <m:ctrlPr>
                                    <a:rPr lang="en-US" sz="1800" i="1" smtClean="0">
                                      <a:solidFill>
                                        <a:schemeClr val="tx1"/>
                                      </a:solidFill>
                                      <a:latin typeface="Cambria Math" panose="02040503050406030204" pitchFamily="18" charset="0"/>
                                    </a:rPr>
                                  </m:ctrlPr>
                                </m:sSubSupPr>
                                <m:e>
                                  <m:r>
                                    <a:rPr lang="en-US" sz="1800" i="1" smtClean="0">
                                      <a:solidFill>
                                        <a:schemeClr val="tx1"/>
                                      </a:solidFill>
                                      <a:latin typeface="Cambria Math" panose="02040503050406030204" pitchFamily="18" charset="0"/>
                                      <a:ea typeface="Cambria Math" panose="02040503050406030204" pitchFamily="18" charset="0"/>
                                    </a:rPr>
                                    <m:t>𝛾</m:t>
                                  </m:r>
                                </m:e>
                                <m:sub>
                                  <m:r>
                                    <a:rPr lang="en-US" sz="1800" b="0" i="1" smtClean="0">
                                      <a:solidFill>
                                        <a:schemeClr val="tx1"/>
                                      </a:solidFill>
                                      <a:latin typeface="Cambria Math" panose="02040503050406030204" pitchFamily="18" charset="0"/>
                                    </a:rPr>
                                    <m:t>𝑚</m:t>
                                  </m:r>
                                </m:sub>
                                <m:sup>
                                  <m:r>
                                    <a:rPr lang="en-US" sz="1800" b="0" i="1" smtClean="0">
                                      <a:solidFill>
                                        <a:schemeClr val="tx1"/>
                                      </a:solidFill>
                                      <a:latin typeface="Cambria Math" panose="02040503050406030204" pitchFamily="18" charset="0"/>
                                    </a:rPr>
                                    <m:t>2</m:t>
                                  </m:r>
                                </m:sup>
                              </m:sSubSup>
                            </m:oMath>
                          </a14:m>
                          <a:r>
                            <a:rPr lang="en-US" sz="1800" dirty="0">
                              <a:solidFill>
                                <a:schemeClr val="tx1"/>
                              </a:solidFill>
                            </a:rPr>
                            <a: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14:m>
                            <m:oMath xmlns:m="http://schemas.openxmlformats.org/officeDocument/2006/math">
                              <m:sSubSup>
                                <m:sSubSupPr>
                                  <m:ctrlPr>
                                    <a:rPr lang="en-US" sz="1800" i="1" smtClean="0">
                                      <a:solidFill>
                                        <a:schemeClr val="tx1"/>
                                      </a:solidFill>
                                      <a:latin typeface="Cambria Math" panose="02040503050406030204" pitchFamily="18" charset="0"/>
                                    </a:rPr>
                                  </m:ctrlPr>
                                </m:sSubSupPr>
                                <m:e>
                                  <m:r>
                                    <a:rPr lang="en-US" sz="1800" i="1" smtClean="0">
                                      <a:solidFill>
                                        <a:schemeClr val="tx1"/>
                                      </a:solidFill>
                                      <a:latin typeface="Cambria Math" panose="02040503050406030204" pitchFamily="18" charset="0"/>
                                      <a:ea typeface="Cambria Math" panose="02040503050406030204" pitchFamily="18" charset="0"/>
                                    </a:rPr>
                                    <m:t>𝛾</m:t>
                                  </m:r>
                                </m:e>
                                <m:sub>
                                  <m:r>
                                    <a:rPr lang="en-US" sz="1800" b="0" i="1" smtClean="0">
                                      <a:solidFill>
                                        <a:schemeClr val="tx1"/>
                                      </a:solidFill>
                                      <a:latin typeface="Cambria Math" panose="02040503050406030204" pitchFamily="18" charset="0"/>
                                    </a:rPr>
                                    <m:t>𝑚</m:t>
                                  </m:r>
                                </m:sub>
                                <m:sup>
                                  <m:r>
                                    <a:rPr lang="en-US" sz="1800" b="0" i="1" smtClean="0">
                                      <a:solidFill>
                                        <a:schemeClr val="tx1"/>
                                      </a:solidFill>
                                      <a:latin typeface="Cambria Math" panose="02040503050406030204" pitchFamily="18" charset="0"/>
                                    </a:rPr>
                                    <m:t>3</m:t>
                                  </m:r>
                                </m:sup>
                              </m:sSubSup>
                            </m:oMath>
                          </a14:m>
                          <a:r>
                            <a:rPr lang="en-US" sz="1800" dirty="0">
                              <a:solidFill>
                                <a:schemeClr val="tx1"/>
                              </a:solidFill>
                            </a:rPr>
                            <a: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637885"/>
                      </a:ext>
                    </a:extLst>
                  </a:tr>
                </a:tbl>
              </a:graphicData>
            </a:graphic>
          </p:graphicFrame>
        </mc:Choice>
        <mc:Fallback xmlns="">
          <p:graphicFrame>
            <p:nvGraphicFramePr>
              <p:cNvPr id="21" name="Table 20">
                <a:extLst>
                  <a:ext uri="{FF2B5EF4-FFF2-40B4-BE49-F238E27FC236}">
                    <a16:creationId xmlns:a16="http://schemas.microsoft.com/office/drawing/2014/main" id="{8FB3A691-79A5-F094-49BB-040E041CC0B4}"/>
                  </a:ext>
                </a:extLst>
              </p:cNvPr>
              <p:cNvGraphicFramePr>
                <a:graphicFrameLocks noGrp="1"/>
              </p:cNvGraphicFramePr>
              <p:nvPr>
                <p:extLst>
                  <p:ext uri="{D42A27DB-BD31-4B8C-83A1-F6EECF244321}">
                    <p14:modId xmlns:p14="http://schemas.microsoft.com/office/powerpoint/2010/main" val="1386465737"/>
                  </p:ext>
                </p:extLst>
              </p:nvPr>
            </p:nvGraphicFramePr>
            <p:xfrm>
              <a:off x="4726753" y="3487013"/>
              <a:ext cx="1625598" cy="370840"/>
            </p:xfrm>
            <a:graphic>
              <a:graphicData uri="http://schemas.openxmlformats.org/drawingml/2006/table">
                <a:tbl>
                  <a:tblPr firstRow="1" bandRow="1">
                    <a:tableStyleId>{5C22544A-7EE6-4342-B048-85BDC9FD1C3A}</a:tableStyleId>
                  </a:tblPr>
                  <a:tblGrid>
                    <a:gridCol w="541866">
                      <a:extLst>
                        <a:ext uri="{9D8B030D-6E8A-4147-A177-3AD203B41FA5}">
                          <a16:colId xmlns:a16="http://schemas.microsoft.com/office/drawing/2014/main" val="140880860"/>
                        </a:ext>
                      </a:extLst>
                    </a:gridCol>
                    <a:gridCol w="541866">
                      <a:extLst>
                        <a:ext uri="{9D8B030D-6E8A-4147-A177-3AD203B41FA5}">
                          <a16:colId xmlns:a16="http://schemas.microsoft.com/office/drawing/2014/main" val="2908248615"/>
                        </a:ext>
                      </a:extLst>
                    </a:gridCol>
                    <a:gridCol w="541866">
                      <a:extLst>
                        <a:ext uri="{9D8B030D-6E8A-4147-A177-3AD203B41FA5}">
                          <a16:colId xmlns:a16="http://schemas.microsoft.com/office/drawing/2014/main" val="2610539765"/>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26" t="-3333" r="-202326" b="-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326" t="-3333" r="-102326" b="-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2326" t="-3333" r="-2326" b="-6667"/>
                          </a:stretch>
                        </a:blipFill>
                      </a:tcPr>
                    </a:tc>
                    <a:extLst>
                      <a:ext uri="{0D108BD9-81ED-4DB2-BD59-A6C34878D82A}">
                        <a16:rowId xmlns:a16="http://schemas.microsoft.com/office/drawing/2014/main" val="2976637885"/>
                      </a:ext>
                    </a:extLst>
                  </a:tr>
                </a:tbl>
              </a:graphicData>
            </a:graphic>
          </p:graphicFrame>
        </mc:Fallback>
      </mc:AlternateContent>
      <p:sp>
        <p:nvSpPr>
          <p:cNvPr id="26" name="TextBox 25">
            <a:extLst>
              <a:ext uri="{FF2B5EF4-FFF2-40B4-BE49-F238E27FC236}">
                <a16:creationId xmlns:a16="http://schemas.microsoft.com/office/drawing/2014/main" id="{355AA4DE-8A30-D448-9992-9CB13C378DB6}"/>
              </a:ext>
            </a:extLst>
          </p:cNvPr>
          <p:cNvSpPr txBox="1"/>
          <p:nvPr/>
        </p:nvSpPr>
        <p:spPr>
          <a:xfrm>
            <a:off x="5217513" y="4021750"/>
            <a:ext cx="184731" cy="369332"/>
          </a:xfrm>
          <a:prstGeom prst="rect">
            <a:avLst/>
          </a:prstGeom>
          <a:noFill/>
        </p:spPr>
        <p:txBody>
          <a:bodyPr wrap="none" rtlCol="0">
            <a:spAutoFit/>
          </a:bodyPr>
          <a:lstStyle/>
          <a:p>
            <a:endParaRPr lang="en-US" dirty="0"/>
          </a:p>
        </p:txBody>
      </p:sp>
      <p:sp>
        <p:nvSpPr>
          <p:cNvPr id="30" name="Right Arrow 29">
            <a:extLst>
              <a:ext uri="{FF2B5EF4-FFF2-40B4-BE49-F238E27FC236}">
                <a16:creationId xmlns:a16="http://schemas.microsoft.com/office/drawing/2014/main" id="{8E0553CC-4AC3-3C69-D7E5-D5A8A44AA8E9}"/>
              </a:ext>
            </a:extLst>
          </p:cNvPr>
          <p:cNvSpPr/>
          <p:nvPr/>
        </p:nvSpPr>
        <p:spPr>
          <a:xfrm>
            <a:off x="3231936" y="3653012"/>
            <a:ext cx="723900" cy="258066"/>
          </a:xfrm>
          <a:prstGeom prst="rightArrow">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909E0A1-4B71-331B-FEC3-D164EAEDC9A6}"/>
              </a:ext>
            </a:extLst>
          </p:cNvPr>
          <p:cNvSpPr txBox="1"/>
          <p:nvPr/>
        </p:nvSpPr>
        <p:spPr>
          <a:xfrm>
            <a:off x="4472752" y="3900122"/>
            <a:ext cx="2133600" cy="584775"/>
          </a:xfrm>
          <a:prstGeom prst="rect">
            <a:avLst/>
          </a:prstGeom>
          <a:noFill/>
        </p:spPr>
        <p:txBody>
          <a:bodyPr wrap="square" rtlCol="0">
            <a:spAutoFit/>
          </a:bodyPr>
          <a:lstStyle/>
          <a:p>
            <a:pPr algn="ctr"/>
            <a:r>
              <a:rPr lang="en-US" sz="1600" dirty="0"/>
              <a:t>Similarity with each candidate endmember </a:t>
            </a:r>
          </a:p>
        </p:txBody>
      </p:sp>
      <p:sp>
        <p:nvSpPr>
          <p:cNvPr id="37" name="Right Arrow 36">
            <a:extLst>
              <a:ext uri="{FF2B5EF4-FFF2-40B4-BE49-F238E27FC236}">
                <a16:creationId xmlns:a16="http://schemas.microsoft.com/office/drawing/2014/main" id="{E1145C1C-C8CF-6E1A-E798-D75FEC783461}"/>
              </a:ext>
            </a:extLst>
          </p:cNvPr>
          <p:cNvSpPr/>
          <p:nvPr/>
        </p:nvSpPr>
        <p:spPr>
          <a:xfrm>
            <a:off x="7055622" y="3708699"/>
            <a:ext cx="723900" cy="258066"/>
          </a:xfrm>
          <a:prstGeom prst="rightArrow">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308797A-3DF0-0E7B-ADDC-C04D76146416}"/>
              </a:ext>
            </a:extLst>
          </p:cNvPr>
          <p:cNvGrpSpPr/>
          <p:nvPr/>
        </p:nvGrpSpPr>
        <p:grpSpPr>
          <a:xfrm>
            <a:off x="8141262" y="3048894"/>
            <a:ext cx="2657587" cy="2186450"/>
            <a:chOff x="8141262" y="3048894"/>
            <a:chExt cx="2657587" cy="2186450"/>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74C4B3A-D397-1E5D-5341-D67A2DF9427E}"/>
                    </a:ext>
                  </a:extLst>
                </p:cNvPr>
                <p:cNvSpPr txBox="1"/>
                <p:nvPr/>
              </p:nvSpPr>
              <p:spPr>
                <a:xfrm>
                  <a:off x="8141262" y="3048894"/>
                  <a:ext cx="2657587" cy="1577676"/>
                </a:xfrm>
                <a:prstGeom prst="rect">
                  <a:avLst/>
                </a:prstGeom>
                <a:noFill/>
                <a:ln>
                  <a:solidFill>
                    <a:schemeClr val="accent1">
                      <a:shade val="15000"/>
                    </a:schemeClr>
                  </a:solidFill>
                </a:ln>
              </p:spPr>
              <p:txBody>
                <a:bodyPr wrap="none" rtlCol="0">
                  <a:spAutoFit/>
                </a:bodyPr>
                <a:lstStyle/>
                <a:p>
                  <a:r>
                    <a:rPr lang="en-US" sz="1600" b="1" dirty="0">
                      <a:latin typeface="Times New Roman" panose="02020603050405020304" pitchFamily="18" charset="0"/>
                      <a:cs typeface="Times New Roman" panose="02020603050405020304" pitchFamily="18" charset="0"/>
                    </a:rPr>
                    <a:t>given m,</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if</a:t>
                  </a:r>
                  <a:r>
                    <a:rPr lang="en-US" sz="1600" dirty="0"/>
                    <a:t>    </a:t>
                  </a:r>
                  <a14:m>
                    <m:oMath xmlns:m="http://schemas.openxmlformats.org/officeDocument/2006/math">
                      <m:sSubSup>
                        <m:sSubSupPr>
                          <m:ctrlPr>
                            <a:rPr lang="en-US" sz="1600" i="1" smtClean="0">
                              <a:solidFill>
                                <a:schemeClr val="tx1"/>
                              </a:solidFill>
                              <a:latin typeface="Cambria Math" panose="02040503050406030204" pitchFamily="18" charset="0"/>
                            </a:rPr>
                          </m:ctrlPr>
                        </m:sSubSupPr>
                        <m:e>
                          <m:r>
                            <a:rPr lang="en-US" sz="1600" i="1" smtClean="0">
                              <a:solidFill>
                                <a:schemeClr val="tx1"/>
                              </a:solidFill>
                              <a:latin typeface="Cambria Math" panose="02040503050406030204" pitchFamily="18" charset="0"/>
                              <a:ea typeface="Cambria Math" panose="02040503050406030204" pitchFamily="18" charset="0"/>
                            </a:rPr>
                            <m:t>𝛾</m:t>
                          </m:r>
                        </m:e>
                        <m:sub>
                          <m:r>
                            <a:rPr lang="en-US" sz="1600" b="0" i="1" smtClean="0">
                              <a:solidFill>
                                <a:schemeClr val="tx1"/>
                              </a:solidFill>
                              <a:latin typeface="Cambria Math" panose="02040503050406030204" pitchFamily="18" charset="0"/>
                            </a:rPr>
                            <m:t>𝑚</m:t>
                          </m:r>
                        </m:sub>
                        <m:sup>
                          <m:r>
                            <a:rPr lang="en-US" sz="1600" b="0" i="1" smtClean="0">
                              <a:solidFill>
                                <a:schemeClr val="tx1"/>
                              </a:solidFill>
                              <a:latin typeface="Cambria Math" panose="02040503050406030204" pitchFamily="18" charset="0"/>
                            </a:rPr>
                            <m:t>𝑖</m:t>
                          </m:r>
                        </m:sup>
                      </m:sSubSup>
                    </m:oMath>
                  </a14:m>
                  <a:r>
                    <a:rPr lang="en-US" sz="1600" dirty="0"/>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0.5</m:t>
                      </m:r>
                    </m:oMath>
                  </a14:m>
                  <a:r>
                    <a:rPr lang="en-US" sz="1600" dirty="0"/>
                    <a:t>  (</a:t>
                  </a:r>
                  <a14:m>
                    <m:oMath xmlns:m="http://schemas.openxmlformats.org/officeDocument/2006/math">
                      <m:r>
                        <a:rPr lang="en-US" sz="1600" b="1" i="0" smtClean="0">
                          <a:latin typeface="Cambria Math" panose="02040503050406030204" pitchFamily="18" charset="0"/>
                        </a:rPr>
                        <m:t>𝐟𝐨𝐫</m:t>
                      </m:r>
                      <m:r>
                        <a:rPr lang="en-US" sz="1600" b="0" i="0" smtClean="0">
                          <a:latin typeface="Cambria Math" panose="02040503050406030204" pitchFamily="18" charset="0"/>
                        </a:rPr>
                        <m:t> </m:t>
                      </m:r>
                      <m:r>
                        <a:rPr lang="en-US" sz="1600" i="1">
                          <a:latin typeface="Cambria Math" panose="02040503050406030204" pitchFamily="18" charset="0"/>
                        </a:rPr>
                        <m:t>𝑖</m:t>
                      </m:r>
                    </m:oMath>
                  </a14:m>
                  <a:r>
                    <a:rPr lang="en-US" sz="1600" dirty="0"/>
                    <a:t> = 1,2,3)</a:t>
                  </a:r>
                </a:p>
                <a:p>
                  <a:r>
                    <a:rPr lang="en-US" sz="1600" dirty="0"/>
                    <a:t>           Assign pixel </a:t>
                  </a:r>
                  <a14:m>
                    <m:oMath xmlns:m="http://schemas.openxmlformats.org/officeDocument/2006/math">
                      <m:r>
                        <a:rPr lang="en-US" sz="1600" b="1" i="1">
                          <a:latin typeface="Cambria Math" panose="02040503050406030204" pitchFamily="18" charset="0"/>
                        </a:rPr>
                        <m:t>𝒎</m:t>
                      </m:r>
                    </m:oMath>
                  </a14:m>
                  <a:r>
                    <a:rPr lang="en-US" sz="1600" dirty="0"/>
                    <a:t> to class </a:t>
                  </a:r>
                  <a14:m>
                    <m:oMath xmlns:m="http://schemas.openxmlformats.org/officeDocument/2006/math">
                      <m:r>
                        <a:rPr lang="en-US" sz="1600" b="1" i="1" smtClean="0">
                          <a:latin typeface="Cambria Math" panose="02040503050406030204" pitchFamily="18" charset="0"/>
                        </a:rPr>
                        <m:t>𝒊</m:t>
                      </m:r>
                    </m:oMath>
                  </a14:m>
                  <a:endParaRPr lang="en-US" sz="1600" b="1" dirty="0"/>
                </a:p>
                <a:p>
                  <a:r>
                    <a:rPr lang="en-US" sz="1600" b="1" dirty="0">
                      <a:latin typeface="Times New Roman" panose="02020603050405020304" pitchFamily="18" charset="0"/>
                      <a:cs typeface="Times New Roman" panose="02020603050405020304" pitchFamily="18" charset="0"/>
                    </a:rPr>
                    <a:t>Else</a:t>
                  </a:r>
                </a:p>
                <a:p>
                  <a:r>
                    <a:rPr lang="en-US" sz="1600" dirty="0"/>
                    <a:t>           Unassigned   </a:t>
                  </a:r>
                </a:p>
              </p:txBody>
            </p:sp>
          </mc:Choice>
          <mc:Fallback xmlns="">
            <p:sp>
              <p:nvSpPr>
                <p:cNvPr id="29" name="TextBox 28">
                  <a:extLst>
                    <a:ext uri="{FF2B5EF4-FFF2-40B4-BE49-F238E27FC236}">
                      <a16:creationId xmlns:a16="http://schemas.microsoft.com/office/drawing/2014/main" id="{A74C4B3A-D397-1E5D-5341-D67A2DF9427E}"/>
                    </a:ext>
                  </a:extLst>
                </p:cNvPr>
                <p:cNvSpPr txBox="1">
                  <a:spLocks noRot="1" noChangeAspect="1" noMove="1" noResize="1" noEditPoints="1" noAdjustHandles="1" noChangeArrowheads="1" noChangeShapeType="1" noTextEdit="1"/>
                </p:cNvSpPr>
                <p:nvPr/>
              </p:nvSpPr>
              <p:spPr>
                <a:xfrm>
                  <a:off x="8141262" y="3048894"/>
                  <a:ext cx="2657587" cy="1577676"/>
                </a:xfrm>
                <a:prstGeom prst="rect">
                  <a:avLst/>
                </a:prstGeom>
                <a:blipFill>
                  <a:blip r:embed="rId5"/>
                  <a:stretch>
                    <a:fillRect l="-948" t="-794" b="-3968"/>
                  </a:stretch>
                </a:blipFill>
                <a:ln>
                  <a:solidFill>
                    <a:schemeClr val="accent1">
                      <a:shade val="15000"/>
                    </a:schemeClr>
                  </a:solidFill>
                </a:ln>
              </p:spPr>
              <p:txBody>
                <a:bodyPr/>
                <a:lstStyle/>
                <a:p>
                  <a:r>
                    <a:rPr lang="en-US">
                      <a:noFill/>
                    </a:rPr>
                    <a:t> </a:t>
                  </a:r>
                </a:p>
              </p:txBody>
            </p:sp>
          </mc:Fallback>
        </mc:AlternateContent>
        <p:sp>
          <p:nvSpPr>
            <p:cNvPr id="38" name="TextBox 37">
              <a:extLst>
                <a:ext uri="{FF2B5EF4-FFF2-40B4-BE49-F238E27FC236}">
                  <a16:creationId xmlns:a16="http://schemas.microsoft.com/office/drawing/2014/main" id="{58F1DE83-EC6D-85D7-75C9-D7DC25DBCBCD}"/>
                </a:ext>
              </a:extLst>
            </p:cNvPr>
            <p:cNvSpPr txBox="1"/>
            <p:nvPr/>
          </p:nvSpPr>
          <p:spPr>
            <a:xfrm>
              <a:off x="8403255" y="4896790"/>
              <a:ext cx="2133600" cy="338554"/>
            </a:xfrm>
            <a:prstGeom prst="rect">
              <a:avLst/>
            </a:prstGeom>
            <a:noFill/>
          </p:spPr>
          <p:txBody>
            <a:bodyPr wrap="square" rtlCol="0">
              <a:spAutoFit/>
            </a:bodyPr>
            <a:lstStyle/>
            <a:p>
              <a:pPr algn="ctr"/>
              <a:r>
                <a:rPr lang="en-US" sz="1600" dirty="0"/>
                <a:t>Rule Base</a:t>
              </a:r>
            </a:p>
          </p:txBody>
        </p:sp>
      </p:grpSp>
    </p:spTree>
    <p:extLst>
      <p:ext uri="{BB962C8B-B14F-4D97-AF65-F5344CB8AC3E}">
        <p14:creationId xmlns:p14="http://schemas.microsoft.com/office/powerpoint/2010/main" val="312975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48D7-77D9-E7D0-5050-732E3FF80A23}"/>
              </a:ext>
            </a:extLst>
          </p:cNvPr>
          <p:cNvSpPr>
            <a:spLocks noGrp="1"/>
          </p:cNvSpPr>
          <p:nvPr>
            <p:ph type="title"/>
          </p:nvPr>
        </p:nvSpPr>
        <p:spPr/>
        <p:txBody>
          <a:bodyPr>
            <a:normAutofit/>
          </a:bodyPr>
          <a:lstStyle/>
          <a:p>
            <a:r>
              <a:rPr lang="en-US" sz="2400" dirty="0"/>
              <a:t>Detection and Isolation of Macroscopical Components </a:t>
            </a:r>
          </a:p>
        </p:txBody>
      </p:sp>
      <p:sp>
        <p:nvSpPr>
          <p:cNvPr id="4" name="Text Placeholder 3">
            <a:extLst>
              <a:ext uri="{FF2B5EF4-FFF2-40B4-BE49-F238E27FC236}">
                <a16:creationId xmlns:a16="http://schemas.microsoft.com/office/drawing/2014/main" id="{3C54AAA4-6C38-10A4-48AF-0421D426FD89}"/>
              </a:ext>
            </a:extLst>
          </p:cNvPr>
          <p:cNvSpPr>
            <a:spLocks noGrp="1"/>
          </p:cNvSpPr>
          <p:nvPr>
            <p:ph type="body" sz="quarter" idx="11"/>
          </p:nvPr>
        </p:nvSpPr>
        <p:spPr/>
        <p:txBody>
          <a:bodyPr/>
          <a:lstStyle/>
          <a:p>
            <a:endParaRPr lang="en-US" dirty="0"/>
          </a:p>
        </p:txBody>
      </p:sp>
      <p:sp>
        <p:nvSpPr>
          <p:cNvPr id="8" name="TextBox 7">
            <a:extLst>
              <a:ext uri="{FF2B5EF4-FFF2-40B4-BE49-F238E27FC236}">
                <a16:creationId xmlns:a16="http://schemas.microsoft.com/office/drawing/2014/main" id="{89D440D8-1BCA-D79C-14EA-1CC3C3483188}"/>
              </a:ext>
            </a:extLst>
          </p:cNvPr>
          <p:cNvSpPr txBox="1"/>
          <p:nvPr/>
        </p:nvSpPr>
        <p:spPr>
          <a:xfrm>
            <a:off x="149086" y="1524000"/>
            <a:ext cx="11204714" cy="369332"/>
          </a:xfrm>
          <a:prstGeom prst="rect">
            <a:avLst/>
          </a:prstGeom>
          <a:noFill/>
        </p:spPr>
        <p:txBody>
          <a:bodyPr wrap="square" rtlCol="0">
            <a:spAutoFit/>
          </a:bodyPr>
          <a:lstStyle/>
          <a:p>
            <a:pPr marL="285750" indent="-285750">
              <a:buFont typeface="Arial" panose="020B0604020202020204" pitchFamily="34" charset="0"/>
              <a:buChar char="•"/>
            </a:pPr>
            <a:r>
              <a:rPr lang="en-US" dirty="0"/>
              <a:t>Assuming three end members – soil, water, vegetation</a:t>
            </a:r>
          </a:p>
        </p:txBody>
      </p:sp>
      <p:pic>
        <p:nvPicPr>
          <p:cNvPr id="39" name="Picture 38" descr="A graph showing the different types of soil&#10;&#10;Description automatically generated">
            <a:extLst>
              <a:ext uri="{FF2B5EF4-FFF2-40B4-BE49-F238E27FC236}">
                <a16:creationId xmlns:a16="http://schemas.microsoft.com/office/drawing/2014/main" id="{A22CC53F-7D6B-1D8B-4C9A-1BA0AAAF1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556" y="3175238"/>
            <a:ext cx="3387698" cy="2540774"/>
          </a:xfrm>
          <a:prstGeom prst="rect">
            <a:avLst/>
          </a:prstGeom>
        </p:spPr>
      </p:pic>
      <p:pic>
        <p:nvPicPr>
          <p:cNvPr id="40" name="Picture 39" descr="Map&#10;&#10;Description automatically generated">
            <a:extLst>
              <a:ext uri="{FF2B5EF4-FFF2-40B4-BE49-F238E27FC236}">
                <a16:creationId xmlns:a16="http://schemas.microsoft.com/office/drawing/2014/main" id="{9C7EAE0B-0EE5-2F96-49BE-8C215F605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063" y="3242452"/>
            <a:ext cx="2520985" cy="2769384"/>
          </a:xfrm>
          <a:prstGeom prst="rect">
            <a:avLst/>
          </a:prstGeom>
        </p:spPr>
      </p:pic>
      <p:cxnSp>
        <p:nvCxnSpPr>
          <p:cNvPr id="42" name="Straight Connector 41">
            <a:extLst>
              <a:ext uri="{FF2B5EF4-FFF2-40B4-BE49-F238E27FC236}">
                <a16:creationId xmlns:a16="http://schemas.microsoft.com/office/drawing/2014/main" id="{B7620958-BA13-449C-788E-EBA406F24E75}"/>
              </a:ext>
            </a:extLst>
          </p:cNvPr>
          <p:cNvCxnSpPr>
            <a:cxnSpLocks/>
          </p:cNvCxnSpPr>
          <p:nvPr/>
        </p:nvCxnSpPr>
        <p:spPr>
          <a:xfrm flipH="1">
            <a:off x="3848100" y="2705401"/>
            <a:ext cx="57964" cy="392399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5" name="Picture 44" descr="A close-up of a land&#10;&#10;Description automatically generated">
            <a:extLst>
              <a:ext uri="{FF2B5EF4-FFF2-40B4-BE49-F238E27FC236}">
                <a16:creationId xmlns:a16="http://schemas.microsoft.com/office/drawing/2014/main" id="{2EB2C09F-2217-A4E4-5943-A861DCAF9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729" y="3242452"/>
            <a:ext cx="2944202" cy="2746234"/>
          </a:xfrm>
          <a:prstGeom prst="rect">
            <a:avLst/>
          </a:prstGeom>
        </p:spPr>
      </p:pic>
      <p:sp>
        <p:nvSpPr>
          <p:cNvPr id="46" name="TextBox 45">
            <a:extLst>
              <a:ext uri="{FF2B5EF4-FFF2-40B4-BE49-F238E27FC236}">
                <a16:creationId xmlns:a16="http://schemas.microsoft.com/office/drawing/2014/main" id="{4A9FE219-C8D5-211C-0E7F-1EF7E02595E4}"/>
              </a:ext>
            </a:extLst>
          </p:cNvPr>
          <p:cNvSpPr txBox="1"/>
          <p:nvPr/>
        </p:nvSpPr>
        <p:spPr>
          <a:xfrm>
            <a:off x="1238414" y="2705401"/>
            <a:ext cx="1486112" cy="369332"/>
          </a:xfrm>
          <a:prstGeom prst="rect">
            <a:avLst/>
          </a:prstGeom>
          <a:noFill/>
        </p:spPr>
        <p:txBody>
          <a:bodyPr wrap="none" rtlCol="0">
            <a:spAutoFit/>
          </a:bodyPr>
          <a:lstStyle/>
          <a:p>
            <a:pPr algn="ctr"/>
            <a:r>
              <a:rPr lang="en-US" dirty="0"/>
              <a:t>True color HSI</a:t>
            </a:r>
          </a:p>
        </p:txBody>
      </p:sp>
      <p:sp>
        <p:nvSpPr>
          <p:cNvPr id="47" name="TextBox 46">
            <a:extLst>
              <a:ext uri="{FF2B5EF4-FFF2-40B4-BE49-F238E27FC236}">
                <a16:creationId xmlns:a16="http://schemas.microsoft.com/office/drawing/2014/main" id="{17DC2C96-56E9-495D-B9A9-203B114CA0CA}"/>
              </a:ext>
            </a:extLst>
          </p:cNvPr>
          <p:cNvSpPr txBox="1"/>
          <p:nvPr/>
        </p:nvSpPr>
        <p:spPr>
          <a:xfrm>
            <a:off x="8047441" y="2705401"/>
            <a:ext cx="2732416" cy="369332"/>
          </a:xfrm>
          <a:prstGeom prst="rect">
            <a:avLst/>
          </a:prstGeom>
          <a:noFill/>
        </p:spPr>
        <p:txBody>
          <a:bodyPr wrap="none" rtlCol="0">
            <a:spAutoFit/>
          </a:bodyPr>
          <a:lstStyle/>
          <a:p>
            <a:pPr algn="ctr"/>
            <a:r>
              <a:rPr lang="en-US" dirty="0"/>
              <a:t>Identified Map Component</a:t>
            </a:r>
          </a:p>
        </p:txBody>
      </p:sp>
      <p:sp>
        <p:nvSpPr>
          <p:cNvPr id="48" name="TextBox 47">
            <a:extLst>
              <a:ext uri="{FF2B5EF4-FFF2-40B4-BE49-F238E27FC236}">
                <a16:creationId xmlns:a16="http://schemas.microsoft.com/office/drawing/2014/main" id="{13CDC08B-BAB9-3C55-C0AD-653AFF1AEF2B}"/>
              </a:ext>
            </a:extLst>
          </p:cNvPr>
          <p:cNvSpPr txBox="1"/>
          <p:nvPr/>
        </p:nvSpPr>
        <p:spPr>
          <a:xfrm>
            <a:off x="4688940" y="2705401"/>
            <a:ext cx="2431499" cy="369332"/>
          </a:xfrm>
          <a:prstGeom prst="rect">
            <a:avLst/>
          </a:prstGeom>
          <a:noFill/>
        </p:spPr>
        <p:txBody>
          <a:bodyPr wrap="none" rtlCol="0">
            <a:spAutoFit/>
          </a:bodyPr>
          <a:lstStyle/>
          <a:p>
            <a:pPr algn="ctr"/>
            <a:r>
              <a:rPr lang="en-US" dirty="0"/>
              <a:t>Candidate Endmembers</a:t>
            </a:r>
          </a:p>
        </p:txBody>
      </p:sp>
      <p:cxnSp>
        <p:nvCxnSpPr>
          <p:cNvPr id="10" name="Straight Connector 9">
            <a:extLst>
              <a:ext uri="{FF2B5EF4-FFF2-40B4-BE49-F238E27FC236}">
                <a16:creationId xmlns:a16="http://schemas.microsoft.com/office/drawing/2014/main" id="{1C25790F-460B-0B6D-6490-9ADA85FCDA3A}"/>
              </a:ext>
            </a:extLst>
          </p:cNvPr>
          <p:cNvCxnSpPr>
            <a:cxnSpLocks/>
          </p:cNvCxnSpPr>
          <p:nvPr/>
        </p:nvCxnSpPr>
        <p:spPr>
          <a:xfrm flipH="1">
            <a:off x="7514818" y="2705400"/>
            <a:ext cx="57964" cy="392399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878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normAutofit/>
          </a:bodyPr>
          <a:lstStyle/>
          <a:p>
            <a:r>
              <a:rPr lang="en-US" sz="2400" dirty="0"/>
              <a:t>Sub-Class Identification </a:t>
            </a:r>
          </a:p>
        </p:txBody>
      </p:sp>
      <p:pic>
        <p:nvPicPr>
          <p:cNvPr id="16" name="Picture 15" descr="A diagram of a diagram of a diagram&#10;&#10;Description automatically generated">
            <a:extLst>
              <a:ext uri="{FF2B5EF4-FFF2-40B4-BE49-F238E27FC236}">
                <a16:creationId xmlns:a16="http://schemas.microsoft.com/office/drawing/2014/main" id="{593A0426-9C46-6466-022D-3EA478F83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751" y="3892880"/>
            <a:ext cx="4153697" cy="2277342"/>
          </a:xfrm>
          <a:prstGeom prst="rect">
            <a:avLst/>
          </a:prstGeom>
        </p:spPr>
      </p:pic>
      <p:sp>
        <p:nvSpPr>
          <p:cNvPr id="5" name="TextBox 4">
            <a:extLst>
              <a:ext uri="{FF2B5EF4-FFF2-40B4-BE49-F238E27FC236}">
                <a16:creationId xmlns:a16="http://schemas.microsoft.com/office/drawing/2014/main" id="{953DA4D9-0A39-2368-D52E-5F703976C35D}"/>
              </a:ext>
            </a:extLst>
          </p:cNvPr>
          <p:cNvSpPr txBox="1"/>
          <p:nvPr/>
        </p:nvSpPr>
        <p:spPr>
          <a:xfrm>
            <a:off x="304800" y="1371600"/>
            <a:ext cx="11277600" cy="2062103"/>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MR10"/>
              </a:rPr>
              <a:t>As the targeted minerals are mostly present in the soil, </a:t>
            </a:r>
            <a:r>
              <a:rPr lang="en-US" sz="2000" dirty="0">
                <a:effectLst/>
                <a:latin typeface="CMR10"/>
              </a:rPr>
              <a:t>initially</a:t>
            </a:r>
            <a:r>
              <a:rPr lang="en-US" sz="1800" dirty="0">
                <a:effectLst/>
                <a:latin typeface="CMR10"/>
              </a:rPr>
              <a:t>, the soil pixels were isolated from the others. </a:t>
            </a:r>
          </a:p>
          <a:p>
            <a:pPr marL="285750" indent="-285750">
              <a:buFont typeface="Arial" panose="020B0604020202020204" pitchFamily="34" charset="0"/>
              <a:buChar char="•"/>
            </a:pPr>
            <a:endParaRPr lang="en-US" dirty="0">
              <a:latin typeface="CMR10"/>
            </a:endParaRPr>
          </a:p>
          <a:p>
            <a:pPr marL="285750" indent="-285750">
              <a:buFont typeface="Arial" panose="020B0604020202020204" pitchFamily="34" charset="0"/>
              <a:buChar char="•"/>
            </a:pPr>
            <a:r>
              <a:rPr lang="en-US" dirty="0">
                <a:latin typeface="CMR10"/>
              </a:rPr>
              <a:t>Next, an assumption was made that the soil pixels could be further separated into two classes.</a:t>
            </a:r>
          </a:p>
          <a:p>
            <a:pPr marL="285750" indent="-285750">
              <a:buFont typeface="Arial" panose="020B0604020202020204" pitchFamily="34" charset="0"/>
              <a:buChar char="•"/>
            </a:pPr>
            <a:endParaRPr lang="en-US" dirty="0">
              <a:latin typeface="CMR10"/>
            </a:endParaRPr>
          </a:p>
          <a:p>
            <a:pPr marL="1657350" lvl="3" indent="-285750">
              <a:buFont typeface="Wingdings" pitchFamily="2" charset="2"/>
              <a:buChar char="ü"/>
            </a:pPr>
            <a:r>
              <a:rPr lang="en-US" dirty="0">
                <a:latin typeface="CMR10"/>
              </a:rPr>
              <a:t>Pixels with traces of target mineral. (mineral sub-class)</a:t>
            </a:r>
          </a:p>
          <a:p>
            <a:pPr marL="1657350" lvl="3" indent="-285750">
              <a:buFont typeface="Wingdings" pitchFamily="2" charset="2"/>
              <a:buChar char="ü"/>
            </a:pPr>
            <a:r>
              <a:rPr lang="en-US" dirty="0">
                <a:latin typeface="CMR10"/>
              </a:rPr>
              <a:t>Pixels without minerals. (residual impurity sub-class)</a:t>
            </a:r>
          </a:p>
          <a:p>
            <a:pPr lvl="3"/>
            <a:endParaRPr lang="en-US" dirty="0">
              <a:effectLst/>
              <a:latin typeface="CMR10"/>
            </a:endParaRPr>
          </a:p>
        </p:txBody>
      </p:sp>
    </p:spTree>
    <p:extLst>
      <p:ext uri="{BB962C8B-B14F-4D97-AF65-F5344CB8AC3E}">
        <p14:creationId xmlns:p14="http://schemas.microsoft.com/office/powerpoint/2010/main" val="2832768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r>
              <a:rPr lang="en-US" dirty="0"/>
              <a:t>Image: </a:t>
            </a:r>
            <a:r>
              <a:rPr lang="en-US" sz="1400" dirty="0" err="1"/>
              <a:t>Kokaly</a:t>
            </a:r>
            <a:r>
              <a:rPr lang="en-US" sz="1400" dirty="0"/>
              <a:t> et al., 2017</a:t>
            </a:r>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normAutofit/>
          </a:bodyPr>
          <a:lstStyle/>
          <a:p>
            <a:r>
              <a:rPr lang="en-US" sz="2400" dirty="0"/>
              <a:t>Sub-Class Identification </a:t>
            </a:r>
          </a:p>
        </p:txBody>
      </p:sp>
      <p:pic>
        <p:nvPicPr>
          <p:cNvPr id="27" name="Picture 26" descr="Chart, histogram&#10;&#10;Description automatically generated">
            <a:extLst>
              <a:ext uri="{FF2B5EF4-FFF2-40B4-BE49-F238E27FC236}">
                <a16:creationId xmlns:a16="http://schemas.microsoft.com/office/drawing/2014/main" id="{4F657656-8905-53B5-345F-ACF2BA2EB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395874"/>
            <a:ext cx="5332344" cy="2869722"/>
          </a:xfrm>
          <a:prstGeom prst="rect">
            <a:avLst/>
          </a:prstGeom>
        </p:spPr>
      </p:pic>
      <p:grpSp>
        <p:nvGrpSpPr>
          <p:cNvPr id="29" name="Group 28">
            <a:extLst>
              <a:ext uri="{FF2B5EF4-FFF2-40B4-BE49-F238E27FC236}">
                <a16:creationId xmlns:a16="http://schemas.microsoft.com/office/drawing/2014/main" id="{2A1D4740-26B0-501A-8A85-FF5D1BB4D6F0}"/>
              </a:ext>
            </a:extLst>
          </p:cNvPr>
          <p:cNvGrpSpPr/>
          <p:nvPr/>
        </p:nvGrpSpPr>
        <p:grpSpPr>
          <a:xfrm>
            <a:off x="611922" y="2565415"/>
            <a:ext cx="10968156" cy="738396"/>
            <a:chOff x="889668" y="4876801"/>
            <a:chExt cx="6900938" cy="738396"/>
          </a:xfrm>
        </p:grpSpPr>
        <p:sp>
          <p:nvSpPr>
            <p:cNvPr id="28" name="Rounded Rectangle 27">
              <a:extLst>
                <a:ext uri="{FF2B5EF4-FFF2-40B4-BE49-F238E27FC236}">
                  <a16:creationId xmlns:a16="http://schemas.microsoft.com/office/drawing/2014/main" id="{9AD218AB-64D7-29EC-D98E-43CB0583F79A}"/>
                </a:ext>
              </a:extLst>
            </p:cNvPr>
            <p:cNvSpPr/>
            <p:nvPr/>
          </p:nvSpPr>
          <p:spPr>
            <a:xfrm>
              <a:off x="889668" y="4876801"/>
              <a:ext cx="6611194" cy="738396"/>
            </a:xfrm>
            <a:prstGeom prst="roundRect">
              <a:avLst/>
            </a:prstGeom>
            <a:solidFill>
              <a:schemeClr val="accent1">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EB0C493-5405-E620-CAEF-DA4A75EE7398}"/>
                </a:ext>
              </a:extLst>
            </p:cNvPr>
            <p:cNvSpPr txBox="1"/>
            <p:nvPr/>
          </p:nvSpPr>
          <p:spPr>
            <a:xfrm>
              <a:off x="932606" y="4968865"/>
              <a:ext cx="6858000" cy="646331"/>
            </a:xfrm>
            <a:prstGeom prst="rect">
              <a:avLst/>
            </a:prstGeom>
            <a:noFill/>
          </p:spPr>
          <p:txBody>
            <a:bodyPr wrap="square">
              <a:spAutoFit/>
            </a:bodyPr>
            <a:lstStyle/>
            <a:p>
              <a:r>
                <a:rPr lang="en-US" b="1" dirty="0"/>
                <a:t>STEP 01: Retrieval of reference mineral signature from USGS spectral library </a:t>
              </a:r>
              <a:r>
                <a:rPr lang="en-US" sz="1800" dirty="0"/>
                <a:t>(</a:t>
              </a:r>
              <a:r>
                <a:rPr lang="en-US" sz="1800" dirty="0" err="1"/>
                <a:t>Kokaly</a:t>
              </a:r>
              <a:r>
                <a:rPr lang="en-US" sz="1800" dirty="0"/>
                <a:t> et al., 2017)</a:t>
              </a:r>
              <a:r>
                <a:rPr lang="en-US" b="1" dirty="0"/>
                <a:t>.</a:t>
              </a:r>
            </a:p>
          </p:txBody>
        </p:sp>
      </p:grpSp>
      <p:sp>
        <p:nvSpPr>
          <p:cNvPr id="6" name="TextBox 5">
            <a:extLst>
              <a:ext uri="{FF2B5EF4-FFF2-40B4-BE49-F238E27FC236}">
                <a16:creationId xmlns:a16="http://schemas.microsoft.com/office/drawing/2014/main" id="{2D09B917-701C-6393-D1BC-186A27180578}"/>
              </a:ext>
            </a:extLst>
          </p:cNvPr>
          <p:cNvSpPr txBox="1"/>
          <p:nvPr/>
        </p:nvSpPr>
        <p:spPr>
          <a:xfrm>
            <a:off x="301486" y="1480437"/>
            <a:ext cx="10899913" cy="646331"/>
          </a:xfrm>
          <a:prstGeom prst="rect">
            <a:avLst/>
          </a:prstGeom>
          <a:noFill/>
        </p:spPr>
        <p:txBody>
          <a:bodyPr wrap="square">
            <a:spAutoFit/>
          </a:bodyPr>
          <a:lstStyle/>
          <a:p>
            <a:pPr marL="285750" indent="-285750">
              <a:buFont typeface="Arial" panose="020B0604020202020204" pitchFamily="34" charset="0"/>
              <a:buChar char="•"/>
            </a:pPr>
            <a:r>
              <a:rPr lang="en-US" b="0" i="0" u="none" strike="noStrike" dirty="0">
                <a:solidFill>
                  <a:srgbClr val="374151"/>
                </a:solidFill>
                <a:effectLst/>
                <a:latin typeface="Söhne"/>
              </a:rPr>
              <a:t>To identify the two classes, a brief analysis involving, the </a:t>
            </a:r>
            <a:r>
              <a:rPr lang="en-US" b="1" i="0" u="none" strike="noStrike" dirty="0">
                <a:solidFill>
                  <a:srgbClr val="374151"/>
                </a:solidFill>
                <a:effectLst/>
                <a:latin typeface="Söhne"/>
              </a:rPr>
              <a:t>correlation coefficient between soil pixel signatures and the reference signature for the desired mineral </a:t>
            </a:r>
            <a:r>
              <a:rPr lang="en-US" b="0" i="0" u="none" strike="noStrike" dirty="0">
                <a:solidFill>
                  <a:srgbClr val="374151"/>
                </a:solidFill>
                <a:effectLst/>
                <a:latin typeface="Söhne"/>
              </a:rPr>
              <a:t>was carried out. </a:t>
            </a:r>
          </a:p>
        </p:txBody>
      </p:sp>
      <p:sp>
        <p:nvSpPr>
          <p:cNvPr id="2" name="TextBox 1">
            <a:extLst>
              <a:ext uri="{FF2B5EF4-FFF2-40B4-BE49-F238E27FC236}">
                <a16:creationId xmlns:a16="http://schemas.microsoft.com/office/drawing/2014/main" id="{B6747C0F-40C9-314F-45FE-F99558E842A7}"/>
              </a:ext>
            </a:extLst>
          </p:cNvPr>
          <p:cNvSpPr txBox="1"/>
          <p:nvPr/>
        </p:nvSpPr>
        <p:spPr>
          <a:xfrm>
            <a:off x="4724400" y="6286833"/>
            <a:ext cx="2971800" cy="338554"/>
          </a:xfrm>
          <a:prstGeom prst="rect">
            <a:avLst/>
          </a:prstGeom>
          <a:noFill/>
        </p:spPr>
        <p:txBody>
          <a:bodyPr wrap="square" rtlCol="0">
            <a:spAutoFit/>
          </a:bodyPr>
          <a:lstStyle/>
          <a:p>
            <a:r>
              <a:rPr lang="en-US" sz="1600" dirty="0"/>
              <a:t>Spectral Signature of the Mineral</a:t>
            </a:r>
          </a:p>
        </p:txBody>
      </p:sp>
    </p:spTree>
    <p:extLst>
      <p:ext uri="{BB962C8B-B14F-4D97-AF65-F5344CB8AC3E}">
        <p14:creationId xmlns:p14="http://schemas.microsoft.com/office/powerpoint/2010/main" val="75666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2F717CC-D937-BD87-95F3-610E819386AF}"/>
              </a:ext>
            </a:extLst>
          </p:cNvPr>
          <p:cNvGrpSpPr/>
          <p:nvPr/>
        </p:nvGrpSpPr>
        <p:grpSpPr>
          <a:xfrm>
            <a:off x="335797" y="2961495"/>
            <a:ext cx="6288223" cy="2518139"/>
            <a:chOff x="2819400" y="1877260"/>
            <a:chExt cx="6059623" cy="2518139"/>
          </a:xfrm>
        </p:grpSpPr>
        <p:grpSp>
          <p:nvGrpSpPr>
            <p:cNvPr id="12" name="Group 11">
              <a:extLst>
                <a:ext uri="{FF2B5EF4-FFF2-40B4-BE49-F238E27FC236}">
                  <a16:creationId xmlns:a16="http://schemas.microsoft.com/office/drawing/2014/main" id="{1EF5BF50-63DA-CB29-C71D-936B72841BA1}"/>
                </a:ext>
              </a:extLst>
            </p:cNvPr>
            <p:cNvGrpSpPr/>
            <p:nvPr/>
          </p:nvGrpSpPr>
          <p:grpSpPr>
            <a:xfrm>
              <a:off x="2819400" y="2347890"/>
              <a:ext cx="2434052" cy="1459967"/>
              <a:chOff x="2546161" y="2130093"/>
              <a:chExt cx="2434052" cy="1459967"/>
            </a:xfrm>
          </p:grpSpPr>
          <p:sp>
            <p:nvSpPr>
              <p:cNvPr id="5" name="Rectangle 4">
                <a:extLst>
                  <a:ext uri="{FF2B5EF4-FFF2-40B4-BE49-F238E27FC236}">
                    <a16:creationId xmlns:a16="http://schemas.microsoft.com/office/drawing/2014/main" id="{0F3799D2-E629-0927-F98C-9EA2363E7960}"/>
                  </a:ext>
                </a:extLst>
              </p:cNvPr>
              <p:cNvSpPr/>
              <p:nvPr/>
            </p:nvSpPr>
            <p:spPr>
              <a:xfrm>
                <a:off x="2895600" y="2447060"/>
                <a:ext cx="696356" cy="1143000"/>
              </a:xfrm>
              <a:prstGeom prst="rect">
                <a:avLst/>
              </a:prstGeom>
              <a:solidFill>
                <a:srgbClr val="948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EB8D43-1C7F-0F84-E5EE-5160FAA0FA03}"/>
                  </a:ext>
                </a:extLst>
              </p:cNvPr>
              <p:cNvSpPr txBox="1"/>
              <p:nvPr/>
            </p:nvSpPr>
            <p:spPr>
              <a:xfrm rot="16200000">
                <a:off x="2225848" y="2849282"/>
                <a:ext cx="979179" cy="338554"/>
              </a:xfrm>
              <a:prstGeom prst="rect">
                <a:avLst/>
              </a:prstGeom>
              <a:noFill/>
            </p:spPr>
            <p:txBody>
              <a:bodyPr wrap="none" rtlCol="0">
                <a:spAutoFit/>
              </a:bodyPr>
              <a:lstStyle/>
              <a:p>
                <a:r>
                  <a:rPr lang="en-US" sz="1600" dirty="0"/>
                  <a:t>soil pixels</a:t>
                </a:r>
                <a:endParaRPr lang="en-US" dirty="0"/>
              </a:p>
            </p:txBody>
          </p:sp>
          <p:sp>
            <p:nvSpPr>
              <p:cNvPr id="7" name="TextBox 6">
                <a:extLst>
                  <a:ext uri="{FF2B5EF4-FFF2-40B4-BE49-F238E27FC236}">
                    <a16:creationId xmlns:a16="http://schemas.microsoft.com/office/drawing/2014/main" id="{6B8ADC2E-AB6F-8CCD-FAA4-E065DFFA6571}"/>
                  </a:ext>
                </a:extLst>
              </p:cNvPr>
              <p:cNvSpPr txBox="1"/>
              <p:nvPr/>
            </p:nvSpPr>
            <p:spPr>
              <a:xfrm>
                <a:off x="2895600" y="2130093"/>
                <a:ext cx="684803" cy="338554"/>
              </a:xfrm>
              <a:prstGeom prst="rect">
                <a:avLst/>
              </a:prstGeom>
              <a:noFill/>
            </p:spPr>
            <p:txBody>
              <a:bodyPr wrap="none" rtlCol="0">
                <a:spAutoFit/>
              </a:bodyPr>
              <a:lstStyle/>
              <a:p>
                <a:r>
                  <a:rPr lang="en-US" sz="1600" dirty="0"/>
                  <a:t>bands</a:t>
                </a:r>
                <a:endParaRPr lang="en-US" dirty="0"/>
              </a:p>
            </p:txBody>
          </p:sp>
          <p:sp>
            <p:nvSpPr>
              <p:cNvPr id="8" name="Right Arrow 7">
                <a:extLst>
                  <a:ext uri="{FF2B5EF4-FFF2-40B4-BE49-F238E27FC236}">
                    <a16:creationId xmlns:a16="http://schemas.microsoft.com/office/drawing/2014/main" id="{4F877171-5875-D65C-1FFC-1C5958DC9551}"/>
                  </a:ext>
                </a:extLst>
              </p:cNvPr>
              <p:cNvSpPr/>
              <p:nvPr/>
            </p:nvSpPr>
            <p:spPr>
              <a:xfrm>
                <a:off x="3837213" y="2795244"/>
                <a:ext cx="1143000" cy="369332"/>
              </a:xfrm>
              <a:prstGeom prst="rightArrow">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8D80315-9867-587C-7D74-3DD9F7DCD55F}"/>
                  </a:ext>
                </a:extLst>
              </p:cNvPr>
              <p:cNvSpPr txBox="1"/>
              <p:nvPr/>
            </p:nvSpPr>
            <p:spPr>
              <a:xfrm>
                <a:off x="4047242" y="2549201"/>
                <a:ext cx="570541" cy="369332"/>
              </a:xfrm>
              <a:prstGeom prst="rect">
                <a:avLst/>
              </a:prstGeom>
              <a:noFill/>
            </p:spPr>
            <p:txBody>
              <a:bodyPr wrap="none" rtlCol="0">
                <a:spAutoFit/>
              </a:bodyPr>
              <a:lstStyle/>
              <a:p>
                <a:r>
                  <a:rPr lang="en-US" dirty="0"/>
                  <a:t>VCA</a:t>
                </a:r>
              </a:p>
            </p:txBody>
          </p:sp>
        </p:grpSp>
        <p:pic>
          <p:nvPicPr>
            <p:cNvPr id="11" name="Picture 10" descr="A graph showing the results of a channel number&#10;&#10;Description automatically generated with medium confidence">
              <a:extLst>
                <a:ext uri="{FF2B5EF4-FFF2-40B4-BE49-F238E27FC236}">
                  <a16:creationId xmlns:a16="http://schemas.microsoft.com/office/drawing/2014/main" id="{BBB7CA2B-FCA8-BA7E-61D7-5B32DC292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481" y="1877260"/>
              <a:ext cx="3415542" cy="2518139"/>
            </a:xfrm>
            <a:prstGeom prst="rect">
              <a:avLst/>
            </a:prstGeom>
          </p:spPr>
        </p:pic>
      </p:grpSp>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normAutofit/>
          </a:bodyPr>
          <a:lstStyle/>
          <a:p>
            <a:r>
              <a:rPr lang="en-US" sz="2400" dirty="0"/>
              <a:t>Sub-Class Identification </a:t>
            </a:r>
          </a:p>
        </p:txBody>
      </p:sp>
      <p:grpSp>
        <p:nvGrpSpPr>
          <p:cNvPr id="24" name="Group 23">
            <a:extLst>
              <a:ext uri="{FF2B5EF4-FFF2-40B4-BE49-F238E27FC236}">
                <a16:creationId xmlns:a16="http://schemas.microsoft.com/office/drawing/2014/main" id="{52D8BA80-829A-989C-B316-BE2514A8B922}"/>
              </a:ext>
            </a:extLst>
          </p:cNvPr>
          <p:cNvGrpSpPr/>
          <p:nvPr/>
        </p:nvGrpSpPr>
        <p:grpSpPr>
          <a:xfrm>
            <a:off x="335797" y="1540632"/>
            <a:ext cx="11766845" cy="725647"/>
            <a:chOff x="272755" y="3419311"/>
            <a:chExt cx="11766845" cy="725647"/>
          </a:xfrm>
        </p:grpSpPr>
        <p:sp>
          <p:nvSpPr>
            <p:cNvPr id="18" name="Rounded Rectangle 17">
              <a:extLst>
                <a:ext uri="{FF2B5EF4-FFF2-40B4-BE49-F238E27FC236}">
                  <a16:creationId xmlns:a16="http://schemas.microsoft.com/office/drawing/2014/main" id="{046D9BD9-E755-E848-AA75-960D5CA1B512}"/>
                </a:ext>
              </a:extLst>
            </p:cNvPr>
            <p:cNvSpPr/>
            <p:nvPr/>
          </p:nvSpPr>
          <p:spPr>
            <a:xfrm>
              <a:off x="272755" y="3419311"/>
              <a:ext cx="11622221" cy="725647"/>
            </a:xfrm>
            <a:prstGeom prst="roundRect">
              <a:avLst/>
            </a:prstGeom>
            <a:solidFill>
              <a:schemeClr val="accent1">
                <a:alpha val="345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B2C7069-E525-657F-4A1A-25458F14DCB5}"/>
                </a:ext>
              </a:extLst>
            </p:cNvPr>
            <p:cNvSpPr txBox="1"/>
            <p:nvPr/>
          </p:nvSpPr>
          <p:spPr>
            <a:xfrm>
              <a:off x="304800" y="3464930"/>
              <a:ext cx="11734800" cy="646331"/>
            </a:xfrm>
            <a:prstGeom prst="rect">
              <a:avLst/>
            </a:prstGeom>
            <a:noFill/>
          </p:spPr>
          <p:txBody>
            <a:bodyPr wrap="square" rtlCol="0">
              <a:spAutoFit/>
            </a:bodyPr>
            <a:lstStyle/>
            <a:p>
              <a:r>
                <a:rPr lang="en-US" b="1" dirty="0"/>
                <a:t>STEP 02: </a:t>
              </a:r>
              <a:r>
                <a:rPr lang="en-US" dirty="0"/>
                <a:t>Extracting two endmembers from the soil pixel manifold and computing the Pearson correlation coefficient with reference mineral signature. </a:t>
              </a:r>
              <a:endParaRPr lang="en-US" b="1" dirty="0"/>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51F58E-AE27-1AD1-1327-1EF1F62D73B6}"/>
                  </a:ext>
                </a:extLst>
              </p:cNvPr>
              <p:cNvSpPr txBox="1"/>
              <p:nvPr/>
            </p:nvSpPr>
            <p:spPr>
              <a:xfrm>
                <a:off x="6477441" y="3066402"/>
                <a:ext cx="5738622" cy="2308324"/>
              </a:xfrm>
              <a:prstGeom prst="rect">
                <a:avLst/>
              </a:prstGeom>
              <a:noFill/>
            </p:spPr>
            <p:txBody>
              <a:bodyPr wrap="none" rtlCol="0">
                <a:spAutoFit/>
              </a:bodyPr>
              <a:lstStyle/>
              <a:p>
                <a:r>
                  <a:rPr lang="en-US" dirty="0" err="1"/>
                  <a:t>mineral_Rep_Sig</a:t>
                </a:r>
                <a:r>
                  <a:rPr lang="en-US" dirty="0"/>
                  <a:t>    </a:t>
                </a:r>
                <a:r>
                  <a:rPr lang="en-US" dirty="0">
                    <a:sym typeface="Wingdings" pitchFamily="2" charset="2"/>
                  </a:rPr>
                  <a:t> Endmember with Highest Correlation</a:t>
                </a:r>
              </a:p>
              <a:p>
                <a:r>
                  <a:rPr lang="en-US" dirty="0" err="1">
                    <a:sym typeface="Wingdings" pitchFamily="2" charset="2"/>
                  </a:rPr>
                  <a:t>impurity_Rep_Sig</a:t>
                </a:r>
                <a:r>
                  <a:rPr lang="en-US" dirty="0">
                    <a:sym typeface="Wingdings" pitchFamily="2" charset="2"/>
                  </a:rPr>
                  <a:t>    Endmember with Least Correlation</a:t>
                </a:r>
              </a:p>
              <a:p>
                <a:endParaRPr lang="en-US">
                  <a:sym typeface="Wingdings" pitchFamily="2" charset="2"/>
                </a:endParaRPr>
              </a:p>
              <a:p>
                <a:r>
                  <a:rPr lang="en-US">
                    <a:sym typeface="Wingdings" pitchFamily="2" charset="2"/>
                  </a:rPr>
                  <a:t>Let’s </a:t>
                </a:r>
                <a:r>
                  <a:rPr lang="en-US" dirty="0">
                    <a:sym typeface="Wingdings" pitchFamily="2" charset="2"/>
                  </a:rPr>
                  <a:t>denote,</a:t>
                </a:r>
              </a:p>
              <a:p>
                <a:endParaRPr lang="en-US" dirty="0">
                  <a:sym typeface="Wingdings" pitchFamily="2" charset="2"/>
                </a:endParaRP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sym typeface="Wingdings" pitchFamily="2" charset="2"/>
                        </a:rPr>
                        <m:t>𝑐</m:t>
                      </m:r>
                      <m:r>
                        <a:rPr lang="en-US" i="1" dirty="0" err="1" smtClean="0">
                          <a:latin typeface="Cambria Math" panose="02040503050406030204" pitchFamily="18" charset="0"/>
                          <a:sym typeface="Wingdings" pitchFamily="2" charset="2"/>
                        </a:rPr>
                        <m:t>𝑜𝑟𝑟</m:t>
                      </m:r>
                      <m:r>
                        <a:rPr lang="en-US" i="1" dirty="0" smtClean="0">
                          <a:latin typeface="Cambria Math" panose="02040503050406030204" pitchFamily="18" charset="0"/>
                          <a:sym typeface="Wingdings" pitchFamily="2" charset="2"/>
                        </a:rPr>
                        <m:t>(</m:t>
                      </m:r>
                      <m:r>
                        <a:rPr lang="en-US" i="1" dirty="0" err="1" smtClean="0">
                          <a:latin typeface="Cambria Math" panose="02040503050406030204" pitchFamily="18" charset="0"/>
                          <a:sym typeface="Wingdings" pitchFamily="2" charset="2"/>
                        </a:rPr>
                        <m:t>𝑚𝑖𝑛𝑒𝑟𝑎𝑙</m:t>
                      </m:r>
                      <m:r>
                        <a:rPr lang="en-US" i="1" dirty="0" err="1" smtClean="0">
                          <a:latin typeface="Cambria Math" panose="02040503050406030204" pitchFamily="18" charset="0"/>
                          <a:sym typeface="Wingdings" pitchFamily="2" charset="2"/>
                        </a:rPr>
                        <m:t>,</m:t>
                      </m:r>
                      <m:r>
                        <a:rPr lang="en-US" i="1" dirty="0" err="1" smtClean="0">
                          <a:latin typeface="Cambria Math" panose="02040503050406030204" pitchFamily="18" charset="0"/>
                          <a:sym typeface="Wingdings" pitchFamily="2" charset="2"/>
                        </a:rPr>
                        <m:t>𝑚𝑖𝑛𝑒𝑟𝑎𝑙</m:t>
                      </m:r>
                      <m:r>
                        <a:rPr lang="en-US" i="1" dirty="0" err="1" smtClean="0">
                          <a:latin typeface="Cambria Math" panose="02040503050406030204" pitchFamily="18" charset="0"/>
                          <a:sym typeface="Wingdings" pitchFamily="2" charset="2"/>
                        </a:rPr>
                        <m:t>_</m:t>
                      </m:r>
                      <m:r>
                        <a:rPr lang="en-US" i="1" dirty="0" err="1" smtClean="0">
                          <a:latin typeface="Cambria Math" panose="02040503050406030204" pitchFamily="18" charset="0"/>
                          <a:sym typeface="Wingdings" pitchFamily="2" charset="2"/>
                        </a:rPr>
                        <m:t>𝑟𝑒𝑝</m:t>
                      </m:r>
                      <m:r>
                        <a:rPr lang="en-US" i="1" dirty="0" err="1" smtClean="0">
                          <a:latin typeface="Cambria Math" panose="02040503050406030204" pitchFamily="18" charset="0"/>
                          <a:sym typeface="Wingdings" pitchFamily="2" charset="2"/>
                        </a:rPr>
                        <m:t>_</m:t>
                      </m:r>
                      <m:r>
                        <a:rPr lang="en-US" i="1" dirty="0" err="1" smtClean="0">
                          <a:latin typeface="Cambria Math" panose="02040503050406030204" pitchFamily="18" charset="0"/>
                          <a:sym typeface="Wingdings" pitchFamily="2" charset="2"/>
                        </a:rPr>
                        <m:t>𝑠𝑖𝑔</m:t>
                      </m:r>
                      <m:r>
                        <a:rPr lang="en-US" i="1" dirty="0" smtClean="0">
                          <a:latin typeface="Cambria Math" panose="02040503050406030204" pitchFamily="18" charset="0"/>
                          <a:sym typeface="Wingdings" pitchFamily="2" charset="2"/>
                        </a:rPr>
                        <m:t>)   = </m:t>
                      </m:r>
                      <m:r>
                        <a:rPr lang="en-US" i="1" dirty="0" smtClean="0">
                          <a:latin typeface="Cambria Math" panose="02040503050406030204" pitchFamily="18" charset="0"/>
                          <a:sym typeface="Wingdings" pitchFamily="2" charset="2"/>
                        </a:rPr>
                        <m:t>𝐶</m:t>
                      </m:r>
                      <m:r>
                        <a:rPr lang="en-US" i="1" dirty="0" smtClean="0">
                          <a:latin typeface="Cambria Math" panose="02040503050406030204" pitchFamily="18" charset="0"/>
                          <a:sym typeface="Wingdings" pitchFamily="2" charset="2"/>
                        </a:rPr>
                        <m:t>1</m:t>
                      </m:r>
                    </m:oMath>
                  </m:oMathPara>
                </a14:m>
                <a:endParaRPr lang="en-US" dirty="0">
                  <a:sym typeface="Wingdings" pitchFamily="2" charset="2"/>
                </a:endParaRP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sym typeface="Wingdings" pitchFamily="2" charset="2"/>
                        </a:rPr>
                        <m:t>𝑐𝑜𝑟𝑟</m:t>
                      </m:r>
                      <m:r>
                        <a:rPr lang="en-US" i="1" dirty="0" smtClean="0">
                          <a:latin typeface="Cambria Math" panose="02040503050406030204" pitchFamily="18" charset="0"/>
                          <a:sym typeface="Wingdings" pitchFamily="2" charset="2"/>
                        </a:rPr>
                        <m:t>(</m:t>
                      </m:r>
                      <m:r>
                        <a:rPr lang="en-US" i="1" dirty="0" err="1" smtClean="0">
                          <a:latin typeface="Cambria Math" panose="02040503050406030204" pitchFamily="18" charset="0"/>
                          <a:sym typeface="Wingdings" pitchFamily="2" charset="2"/>
                        </a:rPr>
                        <m:t>𝑚𝑖𝑛𝑒𝑟𝑎𝑙</m:t>
                      </m:r>
                      <m:r>
                        <a:rPr lang="en-US" i="1" dirty="0" err="1" smtClean="0">
                          <a:latin typeface="Cambria Math" panose="02040503050406030204" pitchFamily="18" charset="0"/>
                          <a:sym typeface="Wingdings" pitchFamily="2" charset="2"/>
                        </a:rPr>
                        <m:t>,</m:t>
                      </m:r>
                      <m:r>
                        <a:rPr lang="en-US" i="1" dirty="0" err="1" smtClean="0">
                          <a:latin typeface="Cambria Math" panose="02040503050406030204" pitchFamily="18" charset="0"/>
                          <a:sym typeface="Wingdings" pitchFamily="2" charset="2"/>
                        </a:rPr>
                        <m:t>𝑖𝑚𝑝𝑢𝑟𝑖𝑡𝑦</m:t>
                      </m:r>
                      <m:r>
                        <a:rPr lang="en-US" i="1" dirty="0" err="1" smtClean="0">
                          <a:latin typeface="Cambria Math" panose="02040503050406030204" pitchFamily="18" charset="0"/>
                          <a:sym typeface="Wingdings" pitchFamily="2" charset="2"/>
                        </a:rPr>
                        <m:t>_</m:t>
                      </m:r>
                      <m:r>
                        <a:rPr lang="en-US" i="1" dirty="0" err="1" smtClean="0">
                          <a:latin typeface="Cambria Math" panose="02040503050406030204" pitchFamily="18" charset="0"/>
                          <a:sym typeface="Wingdings" pitchFamily="2" charset="2"/>
                        </a:rPr>
                        <m:t>𝑟𝑒𝑝</m:t>
                      </m:r>
                      <m:r>
                        <a:rPr lang="en-US" i="1" dirty="0" err="1" smtClean="0">
                          <a:latin typeface="Cambria Math" panose="02040503050406030204" pitchFamily="18" charset="0"/>
                          <a:sym typeface="Wingdings" pitchFamily="2" charset="2"/>
                        </a:rPr>
                        <m:t>_</m:t>
                      </m:r>
                      <m:r>
                        <a:rPr lang="en-US" i="1" dirty="0" err="1" smtClean="0">
                          <a:latin typeface="Cambria Math" panose="02040503050406030204" pitchFamily="18" charset="0"/>
                          <a:sym typeface="Wingdings" pitchFamily="2" charset="2"/>
                        </a:rPr>
                        <m:t>𝑠𝑖𝑔</m:t>
                      </m:r>
                      <m:r>
                        <a:rPr lang="en-US" i="1" dirty="0" smtClean="0">
                          <a:latin typeface="Cambria Math" panose="02040503050406030204" pitchFamily="18" charset="0"/>
                          <a:sym typeface="Wingdings" pitchFamily="2" charset="2"/>
                        </a:rPr>
                        <m:t>) = </m:t>
                      </m:r>
                      <m:r>
                        <a:rPr lang="en-US" i="1" dirty="0" smtClean="0">
                          <a:latin typeface="Cambria Math" panose="02040503050406030204" pitchFamily="18" charset="0"/>
                          <a:sym typeface="Wingdings" pitchFamily="2" charset="2"/>
                        </a:rPr>
                        <m:t>𝐶</m:t>
                      </m:r>
                      <m:r>
                        <a:rPr lang="en-US" i="1" dirty="0" smtClean="0">
                          <a:latin typeface="Cambria Math" panose="02040503050406030204" pitchFamily="18" charset="0"/>
                          <a:sym typeface="Wingdings" pitchFamily="2" charset="2"/>
                        </a:rPr>
                        <m:t>2</m:t>
                      </m:r>
                    </m:oMath>
                  </m:oMathPara>
                </a14:m>
                <a:endParaRPr lang="en-US" dirty="0">
                  <a:sym typeface="Wingdings" pitchFamily="2" charset="2"/>
                </a:endParaRPr>
              </a:p>
              <a:p>
                <a:endParaRPr lang="en-US" dirty="0">
                  <a:sym typeface="Wingdings" pitchFamily="2" charset="2"/>
                </a:endParaRPr>
              </a:p>
            </p:txBody>
          </p:sp>
        </mc:Choice>
        <mc:Fallback xmlns="">
          <p:sp>
            <p:nvSpPr>
              <p:cNvPr id="17" name="TextBox 16">
                <a:extLst>
                  <a:ext uri="{FF2B5EF4-FFF2-40B4-BE49-F238E27FC236}">
                    <a16:creationId xmlns:a16="http://schemas.microsoft.com/office/drawing/2014/main" id="{FB51F58E-AE27-1AD1-1327-1EF1F62D73B6}"/>
                  </a:ext>
                </a:extLst>
              </p:cNvPr>
              <p:cNvSpPr txBox="1">
                <a:spLocks noRot="1" noChangeAspect="1" noMove="1" noResize="1" noEditPoints="1" noAdjustHandles="1" noChangeArrowheads="1" noChangeShapeType="1" noTextEdit="1"/>
              </p:cNvSpPr>
              <p:nvPr/>
            </p:nvSpPr>
            <p:spPr>
              <a:xfrm>
                <a:off x="6477441" y="3066402"/>
                <a:ext cx="5738622" cy="2308324"/>
              </a:xfrm>
              <a:prstGeom prst="rect">
                <a:avLst/>
              </a:prstGeom>
              <a:blipFill>
                <a:blip r:embed="rId4"/>
                <a:stretch>
                  <a:fillRect l="-1106" t="-1093"/>
                </a:stretch>
              </a:blipFill>
            </p:spPr>
            <p:txBody>
              <a:bodyPr/>
              <a:lstStyle/>
              <a:p>
                <a:r>
                  <a:rPr lang="en-US">
                    <a:noFill/>
                  </a:rPr>
                  <a:t> </a:t>
                </a:r>
              </a:p>
            </p:txBody>
          </p:sp>
        </mc:Fallback>
      </mc:AlternateContent>
    </p:spTree>
    <p:extLst>
      <p:ext uri="{BB962C8B-B14F-4D97-AF65-F5344CB8AC3E}">
        <p14:creationId xmlns:p14="http://schemas.microsoft.com/office/powerpoint/2010/main" val="138621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normAutofit/>
          </a:bodyPr>
          <a:lstStyle/>
          <a:p>
            <a:r>
              <a:rPr lang="en-US" sz="2400" dirty="0"/>
              <a:t>Sub-Class Identification </a:t>
            </a:r>
          </a:p>
        </p:txBody>
      </p:sp>
      <p:grpSp>
        <p:nvGrpSpPr>
          <p:cNvPr id="24" name="Group 23">
            <a:extLst>
              <a:ext uri="{FF2B5EF4-FFF2-40B4-BE49-F238E27FC236}">
                <a16:creationId xmlns:a16="http://schemas.microsoft.com/office/drawing/2014/main" id="{52D8BA80-829A-989C-B316-BE2514A8B922}"/>
              </a:ext>
            </a:extLst>
          </p:cNvPr>
          <p:cNvGrpSpPr/>
          <p:nvPr/>
        </p:nvGrpSpPr>
        <p:grpSpPr>
          <a:xfrm>
            <a:off x="335797" y="1540632"/>
            <a:ext cx="11766845" cy="725647"/>
            <a:chOff x="272755" y="3419311"/>
            <a:chExt cx="11766845" cy="725647"/>
          </a:xfrm>
        </p:grpSpPr>
        <p:sp>
          <p:nvSpPr>
            <p:cNvPr id="18" name="Rounded Rectangle 17">
              <a:extLst>
                <a:ext uri="{FF2B5EF4-FFF2-40B4-BE49-F238E27FC236}">
                  <a16:creationId xmlns:a16="http://schemas.microsoft.com/office/drawing/2014/main" id="{046D9BD9-E755-E848-AA75-960D5CA1B512}"/>
                </a:ext>
              </a:extLst>
            </p:cNvPr>
            <p:cNvSpPr/>
            <p:nvPr/>
          </p:nvSpPr>
          <p:spPr>
            <a:xfrm>
              <a:off x="272755" y="3419311"/>
              <a:ext cx="11622221" cy="725647"/>
            </a:xfrm>
            <a:prstGeom prst="roundRect">
              <a:avLst/>
            </a:prstGeom>
            <a:solidFill>
              <a:schemeClr val="accent1">
                <a:alpha val="345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B2C7069-E525-657F-4A1A-25458F14DCB5}"/>
                </a:ext>
              </a:extLst>
            </p:cNvPr>
            <p:cNvSpPr txBox="1"/>
            <p:nvPr/>
          </p:nvSpPr>
          <p:spPr>
            <a:xfrm>
              <a:off x="304800" y="3464930"/>
              <a:ext cx="11734800" cy="646331"/>
            </a:xfrm>
            <a:prstGeom prst="rect">
              <a:avLst/>
            </a:prstGeom>
            <a:noFill/>
          </p:spPr>
          <p:txBody>
            <a:bodyPr wrap="square" rtlCol="0">
              <a:spAutoFit/>
            </a:bodyPr>
            <a:lstStyle/>
            <a:p>
              <a:r>
                <a:rPr lang="en-US" b="1" dirty="0"/>
                <a:t>STEP 03: </a:t>
              </a:r>
              <a:r>
                <a:rPr lang="en-US" dirty="0"/>
                <a:t>Pixels belonging to the mineral and impurity sub-classes were identified based on the correlation between soil pixel signatures and reference signatures, and the threshold values computed in above step.</a:t>
              </a:r>
              <a:endParaRPr lang="en-US" b="1" dirty="0"/>
            </a:p>
          </p:txBody>
        </p:sp>
      </p:grpSp>
      <p:pic>
        <p:nvPicPr>
          <p:cNvPr id="29" name="Picture 28" descr="A diagram of a diagram of a diagram&#10;&#10;Description automatically generated with medium confidence">
            <a:extLst>
              <a:ext uri="{FF2B5EF4-FFF2-40B4-BE49-F238E27FC236}">
                <a16:creationId xmlns:a16="http://schemas.microsoft.com/office/drawing/2014/main" id="{A9EC2756-B029-C187-F56B-53726C049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011460"/>
            <a:ext cx="4279900" cy="2260289"/>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9965E0B-8D0B-82EF-D245-9BB839CD1D34}"/>
                  </a:ext>
                </a:extLst>
              </p:cNvPr>
              <p:cNvSpPr txBox="1"/>
              <p:nvPr/>
            </p:nvSpPr>
            <p:spPr>
              <a:xfrm>
                <a:off x="6235242" y="2895600"/>
                <a:ext cx="5194300" cy="2585323"/>
              </a:xfrm>
              <a:prstGeom prst="rect">
                <a:avLst/>
              </a:prstGeom>
              <a:noFill/>
              <a:ln>
                <a:solidFill>
                  <a:schemeClr val="accent1">
                    <a:shade val="50000"/>
                  </a:schemeClr>
                </a:solidFill>
              </a:ln>
            </p:spPr>
            <p:txBody>
              <a:bodyPr wrap="square" rtlCol="0">
                <a:spAutoFit/>
              </a:bodyPr>
              <a:lstStyle/>
              <a:p>
                <a:r>
                  <a:rPr lang="en-US" sz="1800" b="1" dirty="0">
                    <a:effectLst/>
                    <a:latin typeface="Times New Roman" panose="02020603050405020304" pitchFamily="18" charset="0"/>
                    <a:cs typeface="Times New Roman" panose="02020603050405020304" pitchFamily="18" charset="0"/>
                  </a:rPr>
                  <a:t>1.	for </a:t>
                </a:r>
                <a:r>
                  <a:rPr lang="en-US" sz="1800" dirty="0">
                    <a:effectLst/>
                    <a:latin typeface="CMBX10"/>
                  </a:rPr>
                  <a:t>pixel </a:t>
                </a:r>
                <a:r>
                  <a:rPr lang="en-US" sz="1800" b="1" dirty="0">
                    <a:effectLst/>
                    <a:latin typeface="Times New Roman" panose="02020603050405020304" pitchFamily="18" charset="0"/>
                    <a:cs typeface="Times New Roman" panose="02020603050405020304" pitchFamily="18" charset="0"/>
                  </a:rPr>
                  <a:t>in</a:t>
                </a:r>
                <a:r>
                  <a:rPr lang="en-US" sz="1800" dirty="0">
                    <a:effectLst/>
                    <a:latin typeface="CMBX10"/>
                  </a:rPr>
                  <a:t> </a:t>
                </a:r>
                <a:r>
                  <a:rPr lang="en-US" sz="1800" dirty="0" err="1">
                    <a:effectLst/>
                    <a:latin typeface="CMBX10"/>
                  </a:rPr>
                  <a:t>soil_</a:t>
                </a:r>
                <a:r>
                  <a:rPr lang="en-US" sz="1800" dirty="0" err="1">
                    <a:effectLst/>
                    <a:latin typeface="CMMI10"/>
                  </a:rPr>
                  <a:t>pixels</a:t>
                </a:r>
                <a:r>
                  <a:rPr lang="en-US" dirty="0">
                    <a:latin typeface="CMR10"/>
                  </a:rPr>
                  <a:t> </a:t>
                </a:r>
                <a:r>
                  <a:rPr lang="en-US" sz="1800" b="1" dirty="0">
                    <a:effectLst/>
                    <a:latin typeface="Times New Roman" panose="02020603050405020304" pitchFamily="18" charset="0"/>
                    <a:cs typeface="Times New Roman" panose="02020603050405020304" pitchFamily="18" charset="0"/>
                  </a:rPr>
                  <a:t>do</a:t>
                </a:r>
                <a:r>
                  <a:rPr lang="en-US" sz="180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a:t>
                </a:r>
                <a:r>
                  <a:rPr lang="en-US" dirty="0">
                    <a:latin typeface="CMBX10"/>
                  </a:rPr>
                  <a:t>	       </a:t>
                </a:r>
                <a:r>
                  <a:rPr lang="en-US" sz="1800" b="1" dirty="0">
                    <a:effectLst/>
                    <a:latin typeface="Times New Roman" panose="02020603050405020304" pitchFamily="18" charset="0"/>
                    <a:cs typeface="Times New Roman" panose="02020603050405020304" pitchFamily="18" charset="0"/>
                  </a:rPr>
                  <a:t>if</a:t>
                </a:r>
                <a:r>
                  <a:rPr kumimoji="0" lang="en-US" sz="1800" b="0" i="0" u="none" strike="noStrike" kern="1200" cap="none" spc="0" normalizeH="0" baseline="0" noProof="0" dirty="0">
                    <a:ln>
                      <a:noFill/>
                    </a:ln>
                    <a:solidFill>
                      <a:prstClr val="black"/>
                    </a:solidFill>
                    <a:effectLst/>
                    <a:uLnTx/>
                    <a:uFillTx/>
                    <a:latin typeface="CMMI10"/>
                    <a:ea typeface="+mn-ea"/>
                    <a:cs typeface="+mn-cs"/>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𝑐𝑜𝑟𝑟</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𝑝𝑖𝑥𝑒𝑙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𝑚𝑖𝑛𝑒𝑟𝑎𝑙</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𝐶</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1 </m:t>
                    </m:r>
                  </m:oMath>
                </a14:m>
                <a:r>
                  <a:rPr lang="en-US" sz="1800" b="1" dirty="0">
                    <a:effectLst/>
                    <a:latin typeface="Times New Roman" panose="02020603050405020304" pitchFamily="18" charset="0"/>
                    <a:cs typeface="Times New Roman" panose="02020603050405020304" pitchFamily="18" charset="0"/>
                  </a:rPr>
                  <a:t>then</a:t>
                </a:r>
              </a:p>
              <a:p>
                <a:r>
                  <a:rPr lang="en-US" b="1" dirty="0">
                    <a:latin typeface="Times New Roman" panose="02020603050405020304" pitchFamily="18" charset="0"/>
                    <a:cs typeface="Times New Roman" panose="02020603050405020304" pitchFamily="18" charset="0"/>
                  </a:rPr>
                  <a:t>3.</a:t>
                </a:r>
                <a:r>
                  <a:rPr lang="en-US" dirty="0">
                    <a:latin typeface="CMBX10"/>
                  </a:rPr>
                  <a:t>		</a:t>
                </a:r>
                <a:r>
                  <a:rPr lang="en-US" sz="1800" dirty="0">
                    <a:solidFill>
                      <a:schemeClr val="accent1"/>
                    </a:solidFill>
                    <a:effectLst/>
                    <a:latin typeface="CMSY7"/>
                  </a:rPr>
                  <a:t>′</a:t>
                </a:r>
                <a:r>
                  <a:rPr lang="en-US" sz="1800" dirty="0" err="1">
                    <a:solidFill>
                      <a:schemeClr val="accent1"/>
                    </a:solidFill>
                    <a:effectLst/>
                    <a:latin typeface="CMMI10"/>
                  </a:rPr>
                  <a:t>mineral_</a:t>
                </a:r>
                <a:r>
                  <a:rPr lang="en-US" sz="1800" dirty="0" err="1">
                    <a:solidFill>
                      <a:schemeClr val="accent1"/>
                    </a:solidFill>
                    <a:effectLst/>
                    <a:latin typeface="CMMI7"/>
                  </a:rPr>
                  <a:t>r</a:t>
                </a:r>
                <a:r>
                  <a:rPr lang="en-US" sz="1800" dirty="0" err="1">
                    <a:solidFill>
                      <a:schemeClr val="accent1"/>
                    </a:solidFill>
                    <a:effectLst/>
                    <a:latin typeface="CMMI10"/>
                  </a:rPr>
                  <a:t>epresentative</a:t>
                </a:r>
                <a:r>
                  <a:rPr lang="en-US" sz="1800" dirty="0">
                    <a:solidFill>
                      <a:schemeClr val="accent1"/>
                    </a:solidFill>
                    <a:effectLst/>
                    <a:latin typeface="CMSY7"/>
                  </a:rPr>
                  <a:t>′</a:t>
                </a:r>
                <a:endParaRPr lang="en-US" dirty="0"/>
              </a:p>
              <a:p>
                <a:r>
                  <a:rPr lang="en-US" b="1" dirty="0">
                    <a:latin typeface="Times New Roman" panose="02020603050405020304" pitchFamily="18" charset="0"/>
                    <a:cs typeface="Times New Roman" panose="02020603050405020304" pitchFamily="18" charset="0"/>
                  </a:rPr>
                  <a:t>4.</a:t>
                </a:r>
                <a:r>
                  <a:rPr lang="en-US" dirty="0">
                    <a:latin typeface="CMBX10"/>
                  </a:rPr>
                  <a:t>	       </a:t>
                </a:r>
                <a:r>
                  <a:rPr lang="en-US" sz="1800" b="1" dirty="0">
                    <a:effectLst/>
                    <a:latin typeface="Times New Roman" panose="02020603050405020304" pitchFamily="18" charset="0"/>
                    <a:cs typeface="Times New Roman" panose="02020603050405020304" pitchFamily="18" charset="0"/>
                  </a:rPr>
                  <a:t>else</a:t>
                </a:r>
                <a:r>
                  <a:rPr lang="en-US" sz="1800" dirty="0">
                    <a:effectLst/>
                    <a:latin typeface="CMBX10"/>
                  </a:rPr>
                  <a:t> </a:t>
                </a:r>
                <a:r>
                  <a:rPr lang="en-US" sz="1800" b="1" dirty="0">
                    <a:effectLst/>
                    <a:latin typeface="Times New Roman" panose="02020603050405020304" pitchFamily="18" charset="0"/>
                    <a:cs typeface="Times New Roman" panose="02020603050405020304" pitchFamily="18" charset="0"/>
                  </a:rPr>
                  <a:t>if</a:t>
                </a:r>
                <a:r>
                  <a:rPr lang="en-US" sz="1800" dirty="0">
                    <a:effectLst/>
                    <a:latin typeface="CMBX10"/>
                  </a:rPr>
                  <a:t> </a:t>
                </a:r>
                <a14:m>
                  <m:oMath xmlns:m="http://schemas.openxmlformats.org/officeDocument/2006/math">
                    <m:r>
                      <a:rPr lang="en-US" sz="1800" b="0" i="1" smtClean="0">
                        <a:effectLst/>
                        <a:latin typeface="Cambria Math" panose="02040503050406030204" pitchFamily="18" charset="0"/>
                      </a:rPr>
                      <m:t>𝑐𝑜𝑟𝑟</m:t>
                    </m:r>
                    <m:d>
                      <m:dPr>
                        <m:ctrlPr>
                          <a:rPr lang="en-US" sz="1800" b="0" i="1" smtClean="0">
                            <a:effectLst/>
                            <a:latin typeface="Cambria Math" panose="02040503050406030204" pitchFamily="18" charset="0"/>
                          </a:rPr>
                        </m:ctrlPr>
                      </m:dPr>
                      <m:e>
                        <m:r>
                          <a:rPr lang="en-US" sz="1800" b="0" i="1" smtClean="0">
                            <a:effectLst/>
                            <a:latin typeface="Cambria Math" panose="02040503050406030204" pitchFamily="18" charset="0"/>
                          </a:rPr>
                          <m:t>𝑝𝑖𝑥𝑒𝑙</m:t>
                        </m:r>
                        <m:r>
                          <a:rPr lang="en-US" sz="1800" b="0" i="1" smtClean="0">
                            <a:effectLst/>
                            <a:latin typeface="Cambria Math" panose="02040503050406030204" pitchFamily="18" charset="0"/>
                          </a:rPr>
                          <m:t>,</m:t>
                        </m:r>
                        <m:r>
                          <a:rPr lang="en-US" sz="1800" b="0" i="1" smtClean="0">
                            <a:effectLst/>
                            <a:latin typeface="Cambria Math" panose="02040503050406030204" pitchFamily="18" charset="0"/>
                          </a:rPr>
                          <m:t>𝑚𝑖𝑛𝑒𝑟𝑎𝑙</m:t>
                        </m:r>
                      </m:e>
                    </m:d>
                    <m:r>
                      <a:rPr lang="en-US" sz="1800" b="0" i="1" smtClean="0">
                        <a:effectLst/>
                        <a:latin typeface="Cambria Math" panose="02040503050406030204" pitchFamily="18" charset="0"/>
                        <a:ea typeface="Cambria Math" panose="02040503050406030204" pitchFamily="18" charset="0"/>
                      </a:rPr>
                      <m:t>≤</m:t>
                    </m:r>
                    <m:r>
                      <a:rPr lang="en-US" sz="1800" b="0" i="1" smtClean="0">
                        <a:effectLst/>
                        <a:latin typeface="Cambria Math" panose="02040503050406030204" pitchFamily="18" charset="0"/>
                        <a:ea typeface="Cambria Math" panose="02040503050406030204" pitchFamily="18" charset="0"/>
                      </a:rPr>
                      <m:t>𝐶</m:t>
                    </m:r>
                    <m:r>
                      <a:rPr lang="en-US" sz="1800" b="0" i="1" smtClean="0">
                        <a:effectLst/>
                        <a:latin typeface="Cambria Math" panose="02040503050406030204" pitchFamily="18" charset="0"/>
                        <a:ea typeface="Cambria Math" panose="02040503050406030204" pitchFamily="18" charset="0"/>
                      </a:rPr>
                      <m:t>2 </m:t>
                    </m:r>
                  </m:oMath>
                </a14:m>
                <a:r>
                  <a:rPr lang="en-US" sz="1800" b="1" dirty="0">
                    <a:effectLst/>
                    <a:latin typeface="Times New Roman" panose="02020603050405020304" pitchFamily="18" charset="0"/>
                    <a:cs typeface="Times New Roman" panose="02020603050405020304" pitchFamily="18" charset="0"/>
                  </a:rPr>
                  <a:t>then</a:t>
                </a:r>
                <a:br>
                  <a:rPr lang="en-US" sz="1800" dirty="0">
                    <a:effectLst/>
                    <a:latin typeface="CMBX10"/>
                  </a:rPr>
                </a:br>
                <a:r>
                  <a:rPr lang="en-US" sz="1800" b="1" dirty="0">
                    <a:effectLst/>
                    <a:latin typeface="Times New Roman" panose="02020603050405020304" pitchFamily="18" charset="0"/>
                    <a:cs typeface="Times New Roman" panose="02020603050405020304" pitchFamily="18" charset="0"/>
                  </a:rPr>
                  <a:t>5.</a:t>
                </a:r>
                <a:r>
                  <a:rPr lang="en-US" sz="1800" dirty="0">
                    <a:effectLst/>
                    <a:latin typeface="CMBX10"/>
                  </a:rPr>
                  <a:t>	</a:t>
                </a:r>
                <a:r>
                  <a:rPr lang="en-US" dirty="0">
                    <a:latin typeface="CMBX10"/>
                  </a:rPr>
                  <a:t>	</a:t>
                </a:r>
                <a:r>
                  <a:rPr lang="en-US" dirty="0">
                    <a:solidFill>
                      <a:schemeClr val="accent1"/>
                    </a:solidFill>
                    <a:latin typeface="CMBX10"/>
                  </a:rPr>
                  <a:t>‘</a:t>
                </a:r>
                <a:r>
                  <a:rPr lang="en-US" sz="1800" dirty="0" err="1">
                    <a:solidFill>
                      <a:schemeClr val="accent1"/>
                    </a:solidFill>
                    <a:effectLst/>
                    <a:latin typeface="CMMI10"/>
                  </a:rPr>
                  <a:t>impurity_representative</a:t>
                </a:r>
                <a:r>
                  <a:rPr lang="en-US" sz="1800" dirty="0">
                    <a:solidFill>
                      <a:schemeClr val="accent1"/>
                    </a:solidFill>
                    <a:effectLst/>
                    <a:latin typeface="CMSY7"/>
                  </a:rPr>
                  <a:t>′ </a:t>
                </a:r>
                <a:endParaRPr lang="en-US" dirty="0">
                  <a:solidFill>
                    <a:schemeClr val="accent1"/>
                  </a:solidFill>
                </a:endParaRPr>
              </a:p>
              <a:p>
                <a:r>
                  <a:rPr lang="en-US" sz="1800" b="1" dirty="0">
                    <a:effectLst/>
                    <a:latin typeface="Times New Roman" panose="02020603050405020304" pitchFamily="18" charset="0"/>
                    <a:cs typeface="Times New Roman" panose="02020603050405020304" pitchFamily="18" charset="0"/>
                  </a:rPr>
                  <a:t>6.</a:t>
                </a:r>
                <a:r>
                  <a:rPr lang="en-US" sz="1800" dirty="0">
                    <a:effectLst/>
                    <a:latin typeface="CMBX10"/>
                  </a:rPr>
                  <a:t>	       </a:t>
                </a:r>
                <a:r>
                  <a:rPr lang="en-US" sz="1800" b="1" dirty="0">
                    <a:effectLst/>
                    <a:latin typeface="Times New Roman" panose="02020603050405020304" pitchFamily="18" charset="0"/>
                    <a:cs typeface="Times New Roman" panose="02020603050405020304" pitchFamily="18" charset="0"/>
                  </a:rPr>
                  <a:t>else</a:t>
                </a:r>
                <a:r>
                  <a:rPr lang="en-US" sz="1800" dirty="0">
                    <a:effectLst/>
                    <a:latin typeface="CMBX10"/>
                  </a:rPr>
                  <a:t> </a:t>
                </a:r>
                <a:endParaRPr lang="en-US" dirty="0"/>
              </a:p>
              <a:p>
                <a:r>
                  <a:rPr lang="en-US" b="1" dirty="0">
                    <a:latin typeface="Times New Roman" panose="02020603050405020304" pitchFamily="18" charset="0"/>
                    <a:cs typeface="Times New Roman" panose="02020603050405020304" pitchFamily="18" charset="0"/>
                  </a:rPr>
                  <a:t>7.</a:t>
                </a:r>
                <a:r>
                  <a:rPr lang="en-US" dirty="0">
                    <a:latin typeface="CMR10"/>
                  </a:rPr>
                  <a:t>		</a:t>
                </a:r>
                <a:r>
                  <a:rPr lang="en-US" sz="1800" dirty="0">
                    <a:solidFill>
                      <a:schemeClr val="accent1"/>
                    </a:solidFill>
                    <a:effectLst/>
                    <a:latin typeface="CMSY7"/>
                  </a:rPr>
                  <a:t>′</a:t>
                </a:r>
                <a:r>
                  <a:rPr lang="en-US" sz="1800" dirty="0">
                    <a:solidFill>
                      <a:schemeClr val="accent1"/>
                    </a:solidFill>
                    <a:effectLst/>
                    <a:latin typeface="CMMI10"/>
                  </a:rPr>
                  <a:t>un</a:t>
                </a:r>
                <a:r>
                  <a:rPr lang="en-US" dirty="0">
                    <a:solidFill>
                      <a:schemeClr val="accent1"/>
                    </a:solidFill>
                    <a:latin typeface="CMMI10"/>
                  </a:rPr>
                  <a:t>assigned</a:t>
                </a:r>
                <a:r>
                  <a:rPr lang="en-US" sz="1800" dirty="0">
                    <a:solidFill>
                      <a:schemeClr val="accent1"/>
                    </a:solidFill>
                    <a:effectLst/>
                    <a:latin typeface="CMSY7"/>
                  </a:rPr>
                  <a:t>′ </a:t>
                </a:r>
              </a:p>
              <a:p>
                <a:r>
                  <a:rPr lang="en-US" sz="1800" b="1" dirty="0">
                    <a:effectLst/>
                    <a:latin typeface="Times New Roman" panose="02020603050405020304" pitchFamily="18" charset="0"/>
                    <a:cs typeface="Times New Roman" panose="02020603050405020304" pitchFamily="18" charset="0"/>
                  </a:rPr>
                  <a:t>8.</a:t>
                </a:r>
                <a:r>
                  <a:rPr lang="en-US" sz="1800" dirty="0">
                    <a:effectLst/>
                    <a:latin typeface="CMSY7"/>
                  </a:rPr>
                  <a:t>	      </a:t>
                </a:r>
                <a:r>
                  <a:rPr lang="en-US" sz="1800" b="1" dirty="0">
                    <a:effectLst/>
                    <a:latin typeface="Times New Roman" panose="02020603050405020304" pitchFamily="18" charset="0"/>
                    <a:cs typeface="Times New Roman" panose="02020603050405020304" pitchFamily="18" charset="0"/>
                  </a:rPr>
                  <a:t>end if </a:t>
                </a:r>
                <a:endParaRPr lang="en-US" b="1" dirty="0">
                  <a:latin typeface="Times New Roman" panose="02020603050405020304" pitchFamily="18" charset="0"/>
                  <a:cs typeface="Times New Roman" panose="02020603050405020304" pitchFamily="18" charset="0"/>
                </a:endParaRPr>
              </a:p>
              <a:p>
                <a:r>
                  <a:rPr lang="en-US" sz="1800" b="1" dirty="0">
                    <a:effectLst/>
                    <a:latin typeface="Times New Roman" panose="02020603050405020304" pitchFamily="18" charset="0"/>
                    <a:cs typeface="Times New Roman" panose="02020603050405020304" pitchFamily="18" charset="0"/>
                  </a:rPr>
                  <a:t>9.	end for </a:t>
                </a:r>
                <a:endParaRPr lang="en-US" b="1" dirty="0">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A9965E0B-8D0B-82EF-D245-9BB839CD1D34}"/>
                  </a:ext>
                </a:extLst>
              </p:cNvPr>
              <p:cNvSpPr txBox="1">
                <a:spLocks noRot="1" noChangeAspect="1" noMove="1" noResize="1" noEditPoints="1" noAdjustHandles="1" noChangeArrowheads="1" noChangeShapeType="1" noTextEdit="1"/>
              </p:cNvSpPr>
              <p:nvPr/>
            </p:nvSpPr>
            <p:spPr>
              <a:xfrm>
                <a:off x="6235242" y="2895600"/>
                <a:ext cx="5194300" cy="2585323"/>
              </a:xfrm>
              <a:prstGeom prst="rect">
                <a:avLst/>
              </a:prstGeom>
              <a:blipFill>
                <a:blip r:embed="rId4"/>
                <a:stretch>
                  <a:fillRect l="-973" t="-485" r="-243" b="-1942"/>
                </a:stretch>
              </a:blipFill>
              <a:ln>
                <a:solidFill>
                  <a:schemeClr val="accent1">
                    <a:shade val="50000"/>
                  </a:schemeClr>
                </a:solidFill>
              </a:ln>
            </p:spPr>
            <p:txBody>
              <a:bodyPr/>
              <a:lstStyle/>
              <a:p>
                <a:r>
                  <a:rPr lang="en-US">
                    <a:noFill/>
                  </a:rPr>
                  <a:t> </a:t>
                </a:r>
              </a:p>
            </p:txBody>
          </p:sp>
        </mc:Fallback>
      </mc:AlternateContent>
      <p:sp>
        <p:nvSpPr>
          <p:cNvPr id="33" name="TextBox 32">
            <a:extLst>
              <a:ext uri="{FF2B5EF4-FFF2-40B4-BE49-F238E27FC236}">
                <a16:creationId xmlns:a16="http://schemas.microsoft.com/office/drawing/2014/main" id="{47CC0133-5624-770D-CB07-3DA626A0CFC2}"/>
              </a:ext>
            </a:extLst>
          </p:cNvPr>
          <p:cNvSpPr txBox="1"/>
          <p:nvPr/>
        </p:nvSpPr>
        <p:spPr>
          <a:xfrm>
            <a:off x="1143000" y="5029200"/>
            <a:ext cx="4191000" cy="369332"/>
          </a:xfrm>
          <a:prstGeom prst="rect">
            <a:avLst/>
          </a:prstGeom>
          <a:noFill/>
        </p:spPr>
        <p:txBody>
          <a:bodyPr wrap="square" rtlCol="0">
            <a:spAutoFit/>
          </a:bodyPr>
          <a:lstStyle/>
          <a:p>
            <a:pPr algn="ctr"/>
            <a:r>
              <a:rPr lang="en-US" dirty="0"/>
              <a:t>Representative classes</a:t>
            </a:r>
          </a:p>
        </p:txBody>
      </p:sp>
      <p:sp>
        <p:nvSpPr>
          <p:cNvPr id="34" name="TextBox 33">
            <a:extLst>
              <a:ext uri="{FF2B5EF4-FFF2-40B4-BE49-F238E27FC236}">
                <a16:creationId xmlns:a16="http://schemas.microsoft.com/office/drawing/2014/main" id="{3FF2C91E-7CF7-8801-1DCA-80AACEEC2FAB}"/>
              </a:ext>
            </a:extLst>
          </p:cNvPr>
          <p:cNvSpPr txBox="1"/>
          <p:nvPr/>
        </p:nvSpPr>
        <p:spPr>
          <a:xfrm>
            <a:off x="2057400" y="4752201"/>
            <a:ext cx="312420" cy="276999"/>
          </a:xfrm>
          <a:prstGeom prst="rect">
            <a:avLst/>
          </a:prstGeom>
          <a:noFill/>
        </p:spPr>
        <p:txBody>
          <a:bodyPr wrap="square" rtlCol="0">
            <a:spAutoFit/>
          </a:bodyPr>
          <a:lstStyle/>
          <a:p>
            <a:r>
              <a:rPr lang="en-US" sz="1200" dirty="0"/>
              <a:t>(l)</a:t>
            </a:r>
            <a:endParaRPr lang="en-US" dirty="0"/>
          </a:p>
        </p:txBody>
      </p:sp>
      <p:sp>
        <p:nvSpPr>
          <p:cNvPr id="35" name="TextBox 34">
            <a:extLst>
              <a:ext uri="{FF2B5EF4-FFF2-40B4-BE49-F238E27FC236}">
                <a16:creationId xmlns:a16="http://schemas.microsoft.com/office/drawing/2014/main" id="{B6753E3C-B5E6-2E37-FFB1-FB1DFBF6DED9}"/>
              </a:ext>
            </a:extLst>
          </p:cNvPr>
          <p:cNvSpPr txBox="1"/>
          <p:nvPr/>
        </p:nvSpPr>
        <p:spPr>
          <a:xfrm>
            <a:off x="4114800" y="4752201"/>
            <a:ext cx="381000" cy="276999"/>
          </a:xfrm>
          <a:prstGeom prst="rect">
            <a:avLst/>
          </a:prstGeom>
          <a:noFill/>
        </p:spPr>
        <p:txBody>
          <a:bodyPr wrap="square" rtlCol="0">
            <a:spAutoFit/>
          </a:bodyPr>
          <a:lstStyle/>
          <a:p>
            <a:r>
              <a:rPr lang="en-US" sz="1200" dirty="0"/>
              <a:t>(r)</a:t>
            </a:r>
            <a:endParaRPr lang="en-US" dirty="0"/>
          </a:p>
        </p:txBody>
      </p:sp>
    </p:spTree>
    <p:extLst>
      <p:ext uri="{BB962C8B-B14F-4D97-AF65-F5344CB8AC3E}">
        <p14:creationId xmlns:p14="http://schemas.microsoft.com/office/powerpoint/2010/main" val="233760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4BFDEF-0B3E-B9CF-ADED-E7BC33D267E8}"/>
              </a:ext>
            </a:extLst>
          </p:cNvPr>
          <p:cNvPicPr>
            <a:picLocks noChangeAspect="1"/>
          </p:cNvPicPr>
          <p:nvPr/>
        </p:nvPicPr>
        <p:blipFill>
          <a:blip r:embed="rId3"/>
          <a:stretch>
            <a:fillRect/>
          </a:stretch>
        </p:blipFill>
        <p:spPr>
          <a:xfrm>
            <a:off x="1066800" y="2104260"/>
            <a:ext cx="5275503" cy="2215513"/>
          </a:xfrm>
          <a:prstGeom prst="rect">
            <a:avLst/>
          </a:prstGeom>
        </p:spPr>
      </p:pic>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normAutofit/>
          </a:bodyPr>
          <a:lstStyle/>
          <a:p>
            <a:r>
              <a:rPr lang="en-US" sz="2400" dirty="0">
                <a:effectLst/>
              </a:rPr>
              <a:t>Alignment of Soil Pixels for Purity</a:t>
            </a:r>
          </a:p>
        </p:txBody>
      </p:sp>
      <p:sp>
        <p:nvSpPr>
          <p:cNvPr id="2" name="TextBox 1">
            <a:extLst>
              <a:ext uri="{FF2B5EF4-FFF2-40B4-BE49-F238E27FC236}">
                <a16:creationId xmlns:a16="http://schemas.microsoft.com/office/drawing/2014/main" id="{3975EE57-1C49-4FC4-23DE-096E91F9690E}"/>
              </a:ext>
            </a:extLst>
          </p:cNvPr>
          <p:cNvSpPr txBox="1"/>
          <p:nvPr/>
        </p:nvSpPr>
        <p:spPr>
          <a:xfrm>
            <a:off x="266369" y="1086818"/>
            <a:ext cx="11128514"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rPr>
              <a:t>To identify the relative availability of </a:t>
            </a:r>
            <a:r>
              <a:rPr lang="en-US" dirty="0"/>
              <a:t>minerals </a:t>
            </a:r>
            <a:r>
              <a:rPr lang="en-US" sz="1800" dirty="0">
                <a:effectLst/>
              </a:rPr>
              <a:t>the separability of the mineral and impurity representative classes had to be increased. For this Fischer's Discriminant Analysis (FDA) was used.</a:t>
            </a:r>
          </a:p>
          <a:p>
            <a:pPr marL="285750" indent="-285750">
              <a:buFont typeface="Arial" panose="020B0604020202020204" pitchFamily="34" charset="0"/>
              <a:buChar char="•"/>
            </a:pPr>
            <a:r>
              <a:rPr lang="en-US" i="0" u="none" strike="noStrike" dirty="0">
                <a:effectLst/>
              </a:rPr>
              <a:t>Through this, the eigen-direction with the highest separation between the two classes was identified.</a:t>
            </a:r>
            <a:endParaRPr lang="en-US" dirty="0">
              <a:effectLst/>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009382-8EF8-38CF-0B67-BD1B6996D0A7}"/>
                  </a:ext>
                </a:extLst>
              </p:cNvPr>
              <p:cNvSpPr txBox="1"/>
              <p:nvPr/>
            </p:nvSpPr>
            <p:spPr>
              <a:xfrm>
                <a:off x="762000" y="4537410"/>
                <a:ext cx="8401050" cy="1815882"/>
              </a:xfrm>
              <a:prstGeom prst="rect">
                <a:avLst/>
              </a:prstGeom>
              <a:noFill/>
            </p:spPr>
            <p:txBody>
              <a:bodyPr wrap="square">
                <a:spAutoFit/>
              </a:bodyPr>
              <a:lstStyle/>
              <a:p>
                <a14:m>
                  <m:oMath xmlns:m="http://schemas.openxmlformats.org/officeDocument/2006/math">
                    <m:r>
                      <a:rPr lang="en-US" sz="1600" b="0" i="1" u="none" strike="noStrike" dirty="0" smtClean="0">
                        <a:effectLst/>
                        <a:latin typeface="Cambria Math" panose="02040503050406030204" pitchFamily="18" charset="0"/>
                      </a:rPr>
                      <m:t>𝑆</m:t>
                    </m:r>
                    <m:r>
                      <a:rPr lang="en-US" sz="1600" b="0" i="1" u="none" strike="noStrike" baseline="-25000" dirty="0" smtClean="0">
                        <a:effectLst/>
                        <a:latin typeface="Cambria Math" panose="02040503050406030204" pitchFamily="18" charset="0"/>
                      </a:rPr>
                      <m:t>𝑏</m:t>
                    </m:r>
                  </m:oMath>
                </a14:m>
                <a:r>
                  <a:rPr lang="en-US" sz="1600" dirty="0">
                    <a:latin typeface="Arial" panose="020B0604020202020204" pitchFamily="34" charset="0"/>
                  </a:rPr>
                  <a:t> 	– 	Between class scatter matrix</a:t>
                </a:r>
                <a:endParaRPr lang="en-US" sz="1600" b="0" i="0" u="none" strike="noStrike" dirty="0">
                  <a:effectLst/>
                  <a:latin typeface="Arial" panose="020B0604020202020204" pitchFamily="34" charset="0"/>
                </a:endParaRPr>
              </a:p>
              <a:p>
                <a14:m>
                  <m:oMath xmlns:m="http://schemas.openxmlformats.org/officeDocument/2006/math">
                    <m:r>
                      <a:rPr lang="en-US" sz="1600" b="0" i="1" u="none" strike="noStrike" dirty="0" smtClean="0">
                        <a:effectLst/>
                        <a:latin typeface="Cambria Math" panose="02040503050406030204" pitchFamily="18" charset="0"/>
                      </a:rPr>
                      <m:t>𝑆</m:t>
                    </m:r>
                    <m:r>
                      <a:rPr lang="en-US" sz="1600" b="0" i="1" u="none" strike="noStrike" baseline="-25000" dirty="0" smtClean="0">
                        <a:effectLst/>
                        <a:latin typeface="Cambria Math" panose="02040503050406030204" pitchFamily="18" charset="0"/>
                      </a:rPr>
                      <m:t>𝑤</m:t>
                    </m:r>
                  </m:oMath>
                </a14:m>
                <a:r>
                  <a:rPr lang="en-US" sz="1600" b="0" i="0" u="none" strike="noStrike" dirty="0">
                    <a:effectLst/>
                    <a:latin typeface="Arial" panose="020B0604020202020204" pitchFamily="34" charset="0"/>
                  </a:rPr>
                  <a:t> 	– 	Within class scatter matrix</a:t>
                </a:r>
              </a:p>
              <a:p>
                <a14:m>
                  <m:oMath xmlns:m="http://schemas.openxmlformats.org/officeDocument/2006/math">
                    <m:r>
                      <a:rPr lang="el-GR" sz="1600" b="0" i="1" u="none" strike="noStrike" dirty="0" smtClean="0">
                        <a:effectLst/>
                        <a:latin typeface="Cambria Math" panose="02040503050406030204" pitchFamily="18" charset="0"/>
                      </a:rPr>
                      <m:t>𝜆</m:t>
                    </m:r>
                    <m:r>
                      <a:rPr lang="en-US" sz="1600" b="0" i="1" u="none" strike="noStrike" dirty="0" smtClean="0">
                        <a:effectLst/>
                        <a:latin typeface="Cambria Math" panose="02040503050406030204" pitchFamily="18" charset="0"/>
                      </a:rPr>
                      <m:t> </m:t>
                    </m:r>
                  </m:oMath>
                </a14:m>
                <a:r>
                  <a:rPr lang="en-US" sz="1600" b="0" i="0" u="none" strike="noStrike" dirty="0">
                    <a:effectLst/>
                    <a:latin typeface="Arial" panose="020B0604020202020204" pitchFamily="34" charset="0"/>
                  </a:rPr>
                  <a:t>	– 	Eigen value</a:t>
                </a:r>
              </a:p>
              <a:p>
                <a14:m>
                  <m:oMath xmlns:m="http://schemas.openxmlformats.org/officeDocument/2006/math">
                    <m:r>
                      <a:rPr lang="en-US" sz="1600" b="0" i="1" u="none" strike="noStrike" dirty="0" smtClean="0">
                        <a:effectLst/>
                        <a:latin typeface="Cambria Math" panose="02040503050406030204" pitchFamily="18" charset="0"/>
                      </a:rPr>
                      <m:t>𝑣</m:t>
                    </m:r>
                  </m:oMath>
                </a14:m>
                <a:r>
                  <a:rPr lang="en-US" sz="1600" b="0" i="0" u="none" strike="noStrike" dirty="0">
                    <a:effectLst/>
                    <a:latin typeface="Arial" panose="020B0604020202020204" pitchFamily="34" charset="0"/>
                  </a:rPr>
                  <a:t> 	– 	corresponding eigen vector </a:t>
                </a:r>
                <a:br>
                  <a:rPr lang="en-US" sz="1600" b="0" i="0" u="none" strike="noStrike" dirty="0">
                    <a:effectLst/>
                    <a:latin typeface="Arial" panose="020B0604020202020204" pitchFamily="34" charset="0"/>
                  </a:rPr>
                </a:br>
                <a14:m>
                  <m:oMath xmlns:m="http://schemas.openxmlformats.org/officeDocument/2006/math">
                    <m:r>
                      <a:rPr lang="el-GR" sz="1600" b="0" i="1" u="none" strike="noStrike" dirty="0" smtClean="0">
                        <a:effectLst/>
                        <a:latin typeface="Cambria Math" panose="02040503050406030204" pitchFamily="18" charset="0"/>
                      </a:rPr>
                      <m:t>𝜇</m:t>
                    </m:r>
                    <m:r>
                      <a:rPr lang="en-US" sz="1600" b="0" i="1" u="none" strike="noStrike" baseline="-25000" dirty="0" smtClean="0">
                        <a:effectLst/>
                        <a:latin typeface="Cambria Math" panose="02040503050406030204" pitchFamily="18" charset="0"/>
                      </a:rPr>
                      <m:t>𝑐</m:t>
                    </m:r>
                  </m:oMath>
                </a14:m>
                <a:r>
                  <a:rPr lang="en-US" sz="1600" dirty="0">
                    <a:latin typeface="Arial" panose="020B0604020202020204" pitchFamily="34" charset="0"/>
                  </a:rPr>
                  <a:t>	– 	mean spectral signature of class c</a:t>
                </a:r>
                <a:endParaRPr lang="en-US" sz="1600" b="0" i="0" u="none" strike="noStrike" dirty="0">
                  <a:effectLst/>
                  <a:latin typeface="Arial" panose="020B0604020202020204" pitchFamily="34" charset="0"/>
                </a:endParaRPr>
              </a:p>
              <a:p>
                <a14:m>
                  <m:oMath xmlns:m="http://schemas.openxmlformats.org/officeDocument/2006/math">
                    <m:r>
                      <a:rPr lang="en-US" sz="1600" b="0" i="1" u="none" strike="noStrike" dirty="0" smtClean="0">
                        <a:effectLst/>
                        <a:latin typeface="Cambria Math" panose="02040503050406030204" pitchFamily="18" charset="0"/>
                      </a:rPr>
                      <m:t>𝑁𝑐</m:t>
                    </m:r>
                  </m:oMath>
                </a14:m>
                <a:r>
                  <a:rPr lang="en-US" sz="1600" b="0" i="0" u="none" strike="noStrike" dirty="0">
                    <a:effectLst/>
                    <a:latin typeface="Arial" panose="020B0604020202020204" pitchFamily="34" charset="0"/>
                  </a:rPr>
                  <a:t> 	– 	Number of pixels in class c</a:t>
                </a:r>
              </a:p>
              <a:p>
                <a14:m>
                  <m:oMath xmlns:m="http://schemas.openxmlformats.org/officeDocument/2006/math">
                    <m:r>
                      <a:rPr lang="en-US" sz="1600" i="1" dirty="0" smtClean="0">
                        <a:effectLst/>
                        <a:latin typeface="Cambria Math" panose="02040503050406030204" pitchFamily="18" charset="0"/>
                      </a:rPr>
                      <m:t>𝑥</m:t>
                    </m:r>
                    <m:r>
                      <a:rPr lang="en-US" sz="1600" i="1" baseline="-25000" dirty="0" smtClean="0">
                        <a:effectLst/>
                        <a:latin typeface="Cambria Math" panose="02040503050406030204" pitchFamily="18" charset="0"/>
                      </a:rPr>
                      <m:t>𝑐𝑚</m:t>
                    </m:r>
                  </m:oMath>
                </a14:m>
                <a:r>
                  <a:rPr lang="en-US" sz="1600" dirty="0">
                    <a:effectLst/>
                    <a:latin typeface="CMBX5"/>
                  </a:rPr>
                  <a:t> </a:t>
                </a:r>
                <a:r>
                  <a:rPr lang="en-US" sz="1600" dirty="0"/>
                  <a:t> 	</a:t>
                </a:r>
                <a:r>
                  <a:rPr lang="en-US" sz="1600" b="0" i="0" u="none" strike="noStrike" dirty="0">
                    <a:effectLst/>
                    <a:latin typeface="Arial" panose="020B0604020202020204" pitchFamily="34" charset="0"/>
                  </a:rPr>
                  <a:t>–</a:t>
                </a:r>
                <a:r>
                  <a:rPr lang="en-US" sz="1600" dirty="0"/>
                  <a:t> 	</a:t>
                </a:r>
                <a:r>
                  <a:rPr lang="en-US" sz="1600" b="0" i="0" u="none" strike="noStrike" dirty="0">
                    <a:effectLst/>
                    <a:latin typeface="Arial" panose="020B0604020202020204" pitchFamily="34" charset="0"/>
                  </a:rPr>
                  <a:t>vector representation of soil pixels of class c</a:t>
                </a:r>
                <a:r>
                  <a:rPr lang="en-US" sz="1400" b="0" i="0" u="none" strike="noStrike" dirty="0">
                    <a:effectLst/>
                    <a:latin typeface="Arial" panose="020B0604020202020204" pitchFamily="34" charset="0"/>
                  </a:rPr>
                  <a:t>.</a:t>
                </a:r>
                <a:endParaRPr lang="en-US" sz="1400" dirty="0"/>
              </a:p>
            </p:txBody>
          </p:sp>
        </mc:Choice>
        <mc:Fallback xmlns="">
          <p:sp>
            <p:nvSpPr>
              <p:cNvPr id="12" name="TextBox 11">
                <a:extLst>
                  <a:ext uri="{FF2B5EF4-FFF2-40B4-BE49-F238E27FC236}">
                    <a16:creationId xmlns:a16="http://schemas.microsoft.com/office/drawing/2014/main" id="{45009382-8EF8-38CF-0B67-BD1B6996D0A7}"/>
                  </a:ext>
                </a:extLst>
              </p:cNvPr>
              <p:cNvSpPr txBox="1">
                <a:spLocks noRot="1" noChangeAspect="1" noMove="1" noResize="1" noEditPoints="1" noAdjustHandles="1" noChangeArrowheads="1" noChangeShapeType="1" noTextEdit="1"/>
              </p:cNvSpPr>
              <p:nvPr/>
            </p:nvSpPr>
            <p:spPr>
              <a:xfrm>
                <a:off x="762000" y="4537410"/>
                <a:ext cx="8401050" cy="1815882"/>
              </a:xfrm>
              <a:prstGeom prst="rect">
                <a:avLst/>
              </a:prstGeom>
              <a:blipFill>
                <a:blip r:embed="rId4"/>
                <a:stretch>
                  <a:fillRect t="-1389" b="-277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D5B578E2-DB77-0A92-B476-9F057ECA32AB}"/>
              </a:ext>
            </a:extLst>
          </p:cNvPr>
          <p:cNvSpPr txBox="1"/>
          <p:nvPr/>
        </p:nvSpPr>
        <p:spPr>
          <a:xfrm>
            <a:off x="10040112" y="2944368"/>
            <a:ext cx="184731" cy="369332"/>
          </a:xfrm>
          <a:prstGeom prst="rect">
            <a:avLst/>
          </a:prstGeom>
          <a:noFill/>
        </p:spPr>
        <p:txBody>
          <a:bodyPr wrap="none" rtlCol="0">
            <a:spAutoFit/>
          </a:bodyPr>
          <a:lstStyle/>
          <a:p>
            <a:endParaRPr lang="en-US" dirty="0"/>
          </a:p>
        </p:txBody>
      </p:sp>
      <p:grpSp>
        <p:nvGrpSpPr>
          <p:cNvPr id="6" name="Group 5">
            <a:extLst>
              <a:ext uri="{FF2B5EF4-FFF2-40B4-BE49-F238E27FC236}">
                <a16:creationId xmlns:a16="http://schemas.microsoft.com/office/drawing/2014/main" id="{C40357E0-C567-BAA6-27C0-B999D3E5690D}"/>
              </a:ext>
            </a:extLst>
          </p:cNvPr>
          <p:cNvGrpSpPr/>
          <p:nvPr/>
        </p:nvGrpSpPr>
        <p:grpSpPr>
          <a:xfrm>
            <a:off x="7013714" y="2170331"/>
            <a:ext cx="5029200" cy="4156523"/>
            <a:chOff x="7013714" y="2170331"/>
            <a:chExt cx="5029200" cy="4156523"/>
          </a:xfrm>
        </p:grpSpPr>
        <p:pic>
          <p:nvPicPr>
            <p:cNvPr id="15" name="Picture 14" descr="A graph of different colored lines&#10;&#10;Description automatically generated">
              <a:extLst>
                <a:ext uri="{FF2B5EF4-FFF2-40B4-BE49-F238E27FC236}">
                  <a16:creationId xmlns:a16="http://schemas.microsoft.com/office/drawing/2014/main" id="{54C4AD81-862E-9B3A-BD4F-D250C192A3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3714" y="2170331"/>
              <a:ext cx="5029200" cy="4037294"/>
            </a:xfrm>
            <a:prstGeom prst="rect">
              <a:avLst/>
            </a:prstGeom>
          </p:spPr>
        </p:pic>
        <p:sp>
          <p:nvSpPr>
            <p:cNvPr id="5" name="Right Arrow 4">
              <a:extLst>
                <a:ext uri="{FF2B5EF4-FFF2-40B4-BE49-F238E27FC236}">
                  <a16:creationId xmlns:a16="http://schemas.microsoft.com/office/drawing/2014/main" id="{40BD51E7-554C-7538-C74B-668435302944}"/>
                </a:ext>
              </a:extLst>
            </p:cNvPr>
            <p:cNvSpPr/>
            <p:nvPr/>
          </p:nvSpPr>
          <p:spPr>
            <a:xfrm flipH="1">
              <a:off x="7543800" y="5814533"/>
              <a:ext cx="4038600" cy="5123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Purity Increases</a:t>
              </a:r>
            </a:p>
          </p:txBody>
        </p:sp>
      </p:grpSp>
    </p:spTree>
    <p:extLst>
      <p:ext uri="{BB962C8B-B14F-4D97-AF65-F5344CB8AC3E}">
        <p14:creationId xmlns:p14="http://schemas.microsoft.com/office/powerpoint/2010/main" val="262882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normAutofit/>
          </a:bodyPr>
          <a:lstStyle/>
          <a:p>
            <a:r>
              <a:rPr lang="en-US" sz="2400" dirty="0">
                <a:effectLst/>
              </a:rPr>
              <a:t>Alignment of Soil Pixels for Purity</a:t>
            </a:r>
          </a:p>
        </p:txBody>
      </p:sp>
      <p:sp>
        <p:nvSpPr>
          <p:cNvPr id="13" name="TextBox 12">
            <a:extLst>
              <a:ext uri="{FF2B5EF4-FFF2-40B4-BE49-F238E27FC236}">
                <a16:creationId xmlns:a16="http://schemas.microsoft.com/office/drawing/2014/main" id="{D5B578E2-DB77-0A92-B476-9F057ECA32AB}"/>
              </a:ext>
            </a:extLst>
          </p:cNvPr>
          <p:cNvSpPr txBox="1"/>
          <p:nvPr/>
        </p:nvSpPr>
        <p:spPr>
          <a:xfrm>
            <a:off x="10040112" y="294436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78B8314C-792A-5BAA-6AF9-A776CB65174F}"/>
              </a:ext>
            </a:extLst>
          </p:cNvPr>
          <p:cNvPicPr>
            <a:picLocks noChangeAspect="1"/>
          </p:cNvPicPr>
          <p:nvPr/>
        </p:nvPicPr>
        <p:blipFill>
          <a:blip r:embed="rId3"/>
          <a:stretch>
            <a:fillRect/>
          </a:stretch>
        </p:blipFill>
        <p:spPr>
          <a:xfrm>
            <a:off x="6362700" y="1404619"/>
            <a:ext cx="5524500" cy="3818161"/>
          </a:xfrm>
          <a:prstGeom prst="rect">
            <a:avLst/>
          </a:prstGeom>
        </p:spPr>
      </p:pic>
      <p:grpSp>
        <p:nvGrpSpPr>
          <p:cNvPr id="5" name="Group 4">
            <a:extLst>
              <a:ext uri="{FF2B5EF4-FFF2-40B4-BE49-F238E27FC236}">
                <a16:creationId xmlns:a16="http://schemas.microsoft.com/office/drawing/2014/main" id="{F0825396-34C2-0284-C6C4-0798BA5059DA}"/>
              </a:ext>
            </a:extLst>
          </p:cNvPr>
          <p:cNvGrpSpPr/>
          <p:nvPr/>
        </p:nvGrpSpPr>
        <p:grpSpPr>
          <a:xfrm>
            <a:off x="661490" y="1439095"/>
            <a:ext cx="5029200" cy="4156523"/>
            <a:chOff x="7013714" y="2170331"/>
            <a:chExt cx="5029200" cy="4156523"/>
          </a:xfrm>
        </p:grpSpPr>
        <p:pic>
          <p:nvPicPr>
            <p:cNvPr id="6" name="Picture 5" descr="A graph of different colored lines&#10;&#10;Description automatically generated">
              <a:extLst>
                <a:ext uri="{FF2B5EF4-FFF2-40B4-BE49-F238E27FC236}">
                  <a16:creationId xmlns:a16="http://schemas.microsoft.com/office/drawing/2014/main" id="{5319DCEA-A483-46DD-DA49-8F5D1B982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714" y="2170331"/>
              <a:ext cx="5029200" cy="4037294"/>
            </a:xfrm>
            <a:prstGeom prst="rect">
              <a:avLst/>
            </a:prstGeom>
          </p:spPr>
        </p:pic>
        <p:sp>
          <p:nvSpPr>
            <p:cNvPr id="8" name="Right Arrow 7">
              <a:extLst>
                <a:ext uri="{FF2B5EF4-FFF2-40B4-BE49-F238E27FC236}">
                  <a16:creationId xmlns:a16="http://schemas.microsoft.com/office/drawing/2014/main" id="{2A1D081C-3E7E-8CC0-5383-CC9DA5B74DDE}"/>
                </a:ext>
              </a:extLst>
            </p:cNvPr>
            <p:cNvSpPr/>
            <p:nvPr/>
          </p:nvSpPr>
          <p:spPr>
            <a:xfrm flipH="1">
              <a:off x="7543800" y="5814533"/>
              <a:ext cx="4038600" cy="5123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Purity Increases</a:t>
              </a:r>
            </a:p>
          </p:txBody>
        </p:sp>
      </p:grpSp>
      <p:cxnSp>
        <p:nvCxnSpPr>
          <p:cNvPr id="11" name="Straight Connector 10">
            <a:extLst>
              <a:ext uri="{FF2B5EF4-FFF2-40B4-BE49-F238E27FC236}">
                <a16:creationId xmlns:a16="http://schemas.microsoft.com/office/drawing/2014/main" id="{D842D611-1216-5A71-7E82-A6416D821D66}"/>
              </a:ext>
            </a:extLst>
          </p:cNvPr>
          <p:cNvCxnSpPr/>
          <p:nvPr/>
        </p:nvCxnSpPr>
        <p:spPr>
          <a:xfrm>
            <a:off x="6096000" y="1143000"/>
            <a:ext cx="0" cy="533400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235025B8-3345-2CDD-2D27-74D1D57AC411}"/>
              </a:ext>
            </a:extLst>
          </p:cNvPr>
          <p:cNvSpPr txBox="1"/>
          <p:nvPr/>
        </p:nvSpPr>
        <p:spPr>
          <a:xfrm>
            <a:off x="7361101" y="5125229"/>
            <a:ext cx="3527697" cy="369332"/>
          </a:xfrm>
          <a:prstGeom prst="rect">
            <a:avLst/>
          </a:prstGeom>
          <a:noFill/>
        </p:spPr>
        <p:txBody>
          <a:bodyPr wrap="none" rtlCol="0">
            <a:spAutoFit/>
          </a:bodyPr>
          <a:lstStyle/>
          <a:p>
            <a:r>
              <a:rPr lang="en-US" dirty="0"/>
              <a:t>Variation of the Correlation with RA</a:t>
            </a:r>
          </a:p>
        </p:txBody>
      </p:sp>
    </p:spTree>
    <p:extLst>
      <p:ext uri="{BB962C8B-B14F-4D97-AF65-F5344CB8AC3E}">
        <p14:creationId xmlns:p14="http://schemas.microsoft.com/office/powerpoint/2010/main" val="68041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F3383F1-5A0C-3C3B-CE43-8C34674FD759}"/>
              </a:ext>
            </a:extLst>
          </p:cNvPr>
          <p:cNvSpPr txBox="1">
            <a:spLocks/>
          </p:cNvSpPr>
          <p:nvPr/>
        </p:nvSpPr>
        <p:spPr>
          <a:xfrm>
            <a:off x="228600" y="1143000"/>
            <a:ext cx="5029200" cy="381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mn-lt"/>
              </a:rPr>
              <a:t>The work presented is based on</a:t>
            </a:r>
          </a:p>
        </p:txBody>
      </p:sp>
      <p:sp>
        <p:nvSpPr>
          <p:cNvPr id="5" name="TextBox 4">
            <a:extLst>
              <a:ext uri="{FF2B5EF4-FFF2-40B4-BE49-F238E27FC236}">
                <a16:creationId xmlns:a16="http://schemas.microsoft.com/office/drawing/2014/main" id="{87C95766-4D8A-7524-0858-5716C9425E6E}"/>
              </a:ext>
            </a:extLst>
          </p:cNvPr>
          <p:cNvSpPr txBox="1"/>
          <p:nvPr/>
        </p:nvSpPr>
        <p:spPr>
          <a:xfrm>
            <a:off x="1333500" y="1981200"/>
            <a:ext cx="9525000" cy="1200329"/>
          </a:xfrm>
          <a:prstGeom prst="rect">
            <a:avLst/>
          </a:prstGeom>
          <a:noFill/>
        </p:spPr>
        <p:txBody>
          <a:bodyPr wrap="square" rtlCol="0">
            <a:spAutoFit/>
          </a:bodyPr>
          <a:lstStyle/>
          <a:p>
            <a:pPr algn="just"/>
            <a:r>
              <a:rPr lang="en-US" i="1" dirty="0"/>
              <a:t>Ramanayake, R &amp; Fernando, </a:t>
            </a:r>
            <a:r>
              <a:rPr lang="en-US" i="1" dirty="0" err="1"/>
              <a:t>Dilum</a:t>
            </a:r>
            <a:r>
              <a:rPr lang="en-US" i="1" dirty="0"/>
              <a:t> &amp; </a:t>
            </a:r>
            <a:r>
              <a:rPr lang="en-US" i="1" dirty="0" err="1"/>
              <a:t>Wickramasinghe</a:t>
            </a:r>
            <a:r>
              <a:rPr lang="en-US" i="1" dirty="0"/>
              <a:t>, </a:t>
            </a:r>
            <a:r>
              <a:rPr lang="en-US" i="1" dirty="0" err="1"/>
              <a:t>Nipun</a:t>
            </a:r>
            <a:r>
              <a:rPr lang="en-US" i="1" dirty="0"/>
              <a:t> &amp; Ranasinghe, Don </a:t>
            </a:r>
            <a:r>
              <a:rPr lang="en-US" i="1" dirty="0" err="1"/>
              <a:t>Yasiru</a:t>
            </a:r>
            <a:r>
              <a:rPr lang="en-US" i="1" dirty="0"/>
              <a:t> &amp; </a:t>
            </a:r>
            <a:r>
              <a:rPr lang="en-US" i="1" dirty="0" err="1"/>
              <a:t>Godaliyadda</a:t>
            </a:r>
            <a:r>
              <a:rPr lang="en-US" i="1" dirty="0"/>
              <a:t>, G M Roshan &amp; Herath, Vijitha &amp; Ekanayake, Mervyn </a:t>
            </a:r>
            <a:r>
              <a:rPr lang="en-US" i="1" dirty="0" err="1"/>
              <a:t>Parakrama</a:t>
            </a:r>
            <a:r>
              <a:rPr lang="en-US" i="1" dirty="0"/>
              <a:t> &amp; Senaratne, </a:t>
            </a:r>
            <a:r>
              <a:rPr lang="en-US" i="1" dirty="0" err="1"/>
              <a:t>Atula</a:t>
            </a:r>
            <a:r>
              <a:rPr lang="en-US" i="1" dirty="0"/>
              <a:t> &amp; </a:t>
            </a:r>
            <a:r>
              <a:rPr lang="en-US" i="1" dirty="0" err="1"/>
              <a:t>Kizel</a:t>
            </a:r>
            <a:r>
              <a:rPr lang="en-US" i="1" dirty="0"/>
              <a:t>, </a:t>
            </a:r>
            <a:r>
              <a:rPr lang="en-US" i="1" dirty="0" err="1"/>
              <a:t>Fadi</a:t>
            </a:r>
            <a:r>
              <a:rPr lang="en-US" i="1" dirty="0"/>
              <a:t>. (2023). </a:t>
            </a:r>
            <a:r>
              <a:rPr lang="en-US" b="1" i="1" dirty="0"/>
              <a:t>A Novel Algorithm for Digital Lithological Mapping: Case Studies in Sri Lanka's Mineral Exploration</a:t>
            </a:r>
            <a:r>
              <a:rPr lang="en-US" i="1" dirty="0"/>
              <a:t>. 10.13140/RG.2.2.16744.85768. </a:t>
            </a:r>
          </a:p>
        </p:txBody>
      </p:sp>
      <p:sp>
        <p:nvSpPr>
          <p:cNvPr id="6" name="Title 5">
            <a:extLst>
              <a:ext uri="{FF2B5EF4-FFF2-40B4-BE49-F238E27FC236}">
                <a16:creationId xmlns:a16="http://schemas.microsoft.com/office/drawing/2014/main" id="{4D37DF9D-DE30-BD79-F7E8-EF500A0FF5D4}"/>
              </a:ext>
            </a:extLst>
          </p:cNvPr>
          <p:cNvSpPr txBox="1">
            <a:spLocks/>
          </p:cNvSpPr>
          <p:nvPr/>
        </p:nvSpPr>
        <p:spPr>
          <a:xfrm>
            <a:off x="304800" y="3485972"/>
            <a:ext cx="5257800" cy="381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mn-lt"/>
              </a:rPr>
              <a:t>Under the  guidance and supervision of</a:t>
            </a:r>
            <a:r>
              <a:rPr lang="en-US" sz="2400" dirty="0"/>
              <a:t> </a:t>
            </a:r>
          </a:p>
        </p:txBody>
      </p:sp>
      <p:grpSp>
        <p:nvGrpSpPr>
          <p:cNvPr id="20" name="Group 19">
            <a:extLst>
              <a:ext uri="{FF2B5EF4-FFF2-40B4-BE49-F238E27FC236}">
                <a16:creationId xmlns:a16="http://schemas.microsoft.com/office/drawing/2014/main" id="{3AA661B6-C7C5-DAB6-0C5D-9A7F0796F037}"/>
              </a:ext>
            </a:extLst>
          </p:cNvPr>
          <p:cNvGrpSpPr/>
          <p:nvPr/>
        </p:nvGrpSpPr>
        <p:grpSpPr>
          <a:xfrm>
            <a:off x="6438899" y="4378605"/>
            <a:ext cx="4838701" cy="1295400"/>
            <a:chOff x="6210300" y="4261410"/>
            <a:chExt cx="4838701" cy="1295400"/>
          </a:xfrm>
        </p:grpSpPr>
        <p:pic>
          <p:nvPicPr>
            <p:cNvPr id="19" name="Picture 18" descr="A yellow and black text&#10;&#10;Description automatically generated">
              <a:extLst>
                <a:ext uri="{FF2B5EF4-FFF2-40B4-BE49-F238E27FC236}">
                  <a16:creationId xmlns:a16="http://schemas.microsoft.com/office/drawing/2014/main" id="{39228A9B-109B-A9C9-C777-404860FB4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1" y="4495800"/>
              <a:ext cx="4419600" cy="838200"/>
            </a:xfrm>
            <a:prstGeom prst="rect">
              <a:avLst/>
            </a:prstGeom>
          </p:spPr>
        </p:pic>
        <p:pic>
          <p:nvPicPr>
            <p:cNvPr id="8" name="Picture 7" descr="A red and yellow emblem with a lion&#10;&#10;Description automatically generated">
              <a:extLst>
                <a:ext uri="{FF2B5EF4-FFF2-40B4-BE49-F238E27FC236}">
                  <a16:creationId xmlns:a16="http://schemas.microsoft.com/office/drawing/2014/main" id="{37282339-B560-7EA4-D705-9303EC7060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10300" y="4261410"/>
              <a:ext cx="1295400" cy="1295400"/>
            </a:xfrm>
            <a:prstGeom prst="rect">
              <a:avLst/>
            </a:prstGeom>
          </p:spPr>
        </p:pic>
      </p:grpSp>
      <p:grpSp>
        <p:nvGrpSpPr>
          <p:cNvPr id="22" name="Group 21">
            <a:extLst>
              <a:ext uri="{FF2B5EF4-FFF2-40B4-BE49-F238E27FC236}">
                <a16:creationId xmlns:a16="http://schemas.microsoft.com/office/drawing/2014/main" id="{2C50DFA3-2E79-299A-B496-011F6BBAA866}"/>
              </a:ext>
            </a:extLst>
          </p:cNvPr>
          <p:cNvGrpSpPr/>
          <p:nvPr/>
        </p:nvGrpSpPr>
        <p:grpSpPr>
          <a:xfrm>
            <a:off x="1600200" y="4378605"/>
            <a:ext cx="4114800" cy="1295400"/>
            <a:chOff x="1447800" y="4364750"/>
            <a:chExt cx="4114800" cy="1295400"/>
          </a:xfrm>
        </p:grpSpPr>
        <p:pic>
          <p:nvPicPr>
            <p:cNvPr id="11" name="Picture 10">
              <a:extLst>
                <a:ext uri="{FF2B5EF4-FFF2-40B4-BE49-F238E27FC236}">
                  <a16:creationId xmlns:a16="http://schemas.microsoft.com/office/drawing/2014/main" id="{8A39578E-009E-6331-16EE-B68ADB4FD7FE}"/>
                </a:ext>
              </a:extLst>
            </p:cNvPr>
            <p:cNvPicPr>
              <a:picLocks noChangeAspect="1"/>
            </p:cNvPicPr>
            <p:nvPr/>
          </p:nvPicPr>
          <p:blipFill>
            <a:blip r:embed="rId5"/>
            <a:stretch>
              <a:fillRect/>
            </a:stretch>
          </p:blipFill>
          <p:spPr>
            <a:xfrm>
              <a:off x="1982807" y="4481945"/>
              <a:ext cx="3579793" cy="1061010"/>
            </a:xfrm>
            <a:prstGeom prst="rect">
              <a:avLst/>
            </a:prstGeom>
          </p:spPr>
        </p:pic>
        <p:pic>
          <p:nvPicPr>
            <p:cNvPr id="21" name="Picture 20" descr="A red and yellow emblem with a lion&#10;&#10;Description automatically generated">
              <a:extLst>
                <a:ext uri="{FF2B5EF4-FFF2-40B4-BE49-F238E27FC236}">
                  <a16:creationId xmlns:a16="http://schemas.microsoft.com/office/drawing/2014/main" id="{159E7910-5E41-E3BC-BF16-014B26CA0D1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47800" y="4364750"/>
              <a:ext cx="1295400" cy="1295400"/>
            </a:xfrm>
            <a:prstGeom prst="rect">
              <a:avLst/>
            </a:prstGeom>
          </p:spPr>
        </p:pic>
      </p:grpSp>
    </p:spTree>
    <p:extLst>
      <p:ext uri="{BB962C8B-B14F-4D97-AF65-F5344CB8AC3E}">
        <p14:creationId xmlns:p14="http://schemas.microsoft.com/office/powerpoint/2010/main" val="394640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2DFB-D5A1-CE8C-70DF-6BC811B23B61}"/>
              </a:ext>
            </a:extLst>
          </p:cNvPr>
          <p:cNvSpPr>
            <a:spLocks noGrp="1"/>
          </p:cNvSpPr>
          <p:nvPr>
            <p:ph type="title"/>
          </p:nvPr>
        </p:nvSpPr>
        <p:spPr/>
        <p:txBody>
          <a:bodyPr>
            <a:normAutofit/>
          </a:bodyPr>
          <a:lstStyle/>
          <a:p>
            <a:r>
              <a:rPr lang="en-US" sz="2400" dirty="0">
                <a:effectLst/>
              </a:rPr>
              <a:t>Alignment of Soil Pixels for Purity</a:t>
            </a:r>
            <a:endParaRPr lang="en-US" sz="2400" dirty="0"/>
          </a:p>
        </p:txBody>
      </p:sp>
      <p:sp>
        <p:nvSpPr>
          <p:cNvPr id="4" name="Text Placeholder 3">
            <a:extLst>
              <a:ext uri="{FF2B5EF4-FFF2-40B4-BE49-F238E27FC236}">
                <a16:creationId xmlns:a16="http://schemas.microsoft.com/office/drawing/2014/main" id="{CA8478D8-E1AF-0D6A-76F3-B4BC8621A1A7}"/>
              </a:ext>
            </a:extLst>
          </p:cNvPr>
          <p:cNvSpPr>
            <a:spLocks noGrp="1"/>
          </p:cNvSpPr>
          <p:nvPr>
            <p:ph type="body" sz="quarter" idx="11"/>
          </p:nvPr>
        </p:nvSpPr>
        <p:spPr/>
        <p:txBody>
          <a:bodyPr/>
          <a:lstStyle/>
          <a:p>
            <a:endParaRPr lang="en-US"/>
          </a:p>
        </p:txBody>
      </p:sp>
      <p:sp>
        <p:nvSpPr>
          <p:cNvPr id="7" name="TextBox 6">
            <a:extLst>
              <a:ext uri="{FF2B5EF4-FFF2-40B4-BE49-F238E27FC236}">
                <a16:creationId xmlns:a16="http://schemas.microsoft.com/office/drawing/2014/main" id="{AEDC40F4-5163-5B93-23A0-BC08C47CBC3D}"/>
              </a:ext>
            </a:extLst>
          </p:cNvPr>
          <p:cNvSpPr txBox="1"/>
          <p:nvPr/>
        </p:nvSpPr>
        <p:spPr>
          <a:xfrm>
            <a:off x="304801" y="1600199"/>
            <a:ext cx="822959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Following spectral signatures were projected onto this eigenvector of highest separation.</a:t>
            </a:r>
          </a:p>
          <a:p>
            <a:pPr marL="285750"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grpSp>
        <p:nvGrpSpPr>
          <p:cNvPr id="22" name="Group 21">
            <a:extLst>
              <a:ext uri="{FF2B5EF4-FFF2-40B4-BE49-F238E27FC236}">
                <a16:creationId xmlns:a16="http://schemas.microsoft.com/office/drawing/2014/main" id="{782732FD-18CA-623C-EB3A-45A9BA4C5A88}"/>
              </a:ext>
            </a:extLst>
          </p:cNvPr>
          <p:cNvGrpSpPr/>
          <p:nvPr/>
        </p:nvGrpSpPr>
        <p:grpSpPr>
          <a:xfrm>
            <a:off x="9447966" y="1383454"/>
            <a:ext cx="2355358" cy="2208019"/>
            <a:chOff x="8825939" y="2838327"/>
            <a:chExt cx="2355358" cy="2208019"/>
          </a:xfrm>
        </p:grpSpPr>
        <p:cxnSp>
          <p:nvCxnSpPr>
            <p:cNvPr id="10" name="Straight Arrow Connector 9">
              <a:extLst>
                <a:ext uri="{FF2B5EF4-FFF2-40B4-BE49-F238E27FC236}">
                  <a16:creationId xmlns:a16="http://schemas.microsoft.com/office/drawing/2014/main" id="{3A27857B-AB58-8152-E9FC-C49E4BCC54EE}"/>
                </a:ext>
              </a:extLst>
            </p:cNvPr>
            <p:cNvCxnSpPr/>
            <p:nvPr/>
          </p:nvCxnSpPr>
          <p:spPr>
            <a:xfrm flipV="1">
              <a:off x="8839200" y="4313873"/>
              <a:ext cx="1828800" cy="7324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11716F89-4C07-E597-D06B-19AC0334B298}"/>
                </a:ext>
              </a:extLst>
            </p:cNvPr>
            <p:cNvCxnSpPr/>
            <p:nvPr/>
          </p:nvCxnSpPr>
          <p:spPr>
            <a:xfrm flipV="1">
              <a:off x="8839200" y="3200400"/>
              <a:ext cx="304800" cy="1845946"/>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C666C9-A9E3-CAA3-E873-682ADA10E81C}"/>
                </a:ext>
              </a:extLst>
            </p:cNvPr>
            <p:cNvCxnSpPr>
              <a:cxnSpLocks/>
            </p:cNvCxnSpPr>
            <p:nvPr/>
          </p:nvCxnSpPr>
          <p:spPr>
            <a:xfrm>
              <a:off x="9144000" y="3200400"/>
              <a:ext cx="609600" cy="1479709"/>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A04C6436-ED82-57B6-C42C-C992E05F5417}"/>
                </a:ext>
              </a:extLst>
            </p:cNvPr>
            <p:cNvCxnSpPr/>
            <p:nvPr/>
          </p:nvCxnSpPr>
          <p:spPr>
            <a:xfrm flipV="1">
              <a:off x="8839200" y="4680109"/>
              <a:ext cx="914400" cy="36623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8" name="Curved Right Arrow 17">
              <a:extLst>
                <a:ext uri="{FF2B5EF4-FFF2-40B4-BE49-F238E27FC236}">
                  <a16:creationId xmlns:a16="http://schemas.microsoft.com/office/drawing/2014/main" id="{2761CE79-12B7-F4D0-A00E-95C7AD56CD33}"/>
                </a:ext>
              </a:extLst>
            </p:cNvPr>
            <p:cNvSpPr/>
            <p:nvPr/>
          </p:nvSpPr>
          <p:spPr>
            <a:xfrm rot="8944224" flipV="1">
              <a:off x="9195397" y="4068715"/>
              <a:ext cx="226309" cy="76104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26EAF38-0373-00B7-AABA-54589BEB301F}"/>
                    </a:ext>
                  </a:extLst>
                </p:cNvPr>
                <p:cNvSpPr txBox="1"/>
                <p:nvPr/>
              </p:nvSpPr>
              <p:spPr>
                <a:xfrm>
                  <a:off x="8825939" y="2838327"/>
                  <a:ext cx="3866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𝒖</m:t>
                        </m:r>
                      </m:oMath>
                    </m:oMathPara>
                  </a14:m>
                  <a:endParaRPr lang="en-US" b="1" dirty="0"/>
                </a:p>
              </p:txBody>
            </p:sp>
          </mc:Choice>
          <mc:Fallback xmlns="">
            <p:sp>
              <p:nvSpPr>
                <p:cNvPr id="19" name="TextBox 18">
                  <a:extLst>
                    <a:ext uri="{FF2B5EF4-FFF2-40B4-BE49-F238E27FC236}">
                      <a16:creationId xmlns:a16="http://schemas.microsoft.com/office/drawing/2014/main" id="{126EAF38-0373-00B7-AABA-54589BEB301F}"/>
                    </a:ext>
                  </a:extLst>
                </p:cNvPr>
                <p:cNvSpPr txBox="1">
                  <a:spLocks noRot="1" noChangeAspect="1" noMove="1" noResize="1" noEditPoints="1" noAdjustHandles="1" noChangeArrowheads="1" noChangeShapeType="1" noTextEdit="1"/>
                </p:cNvSpPr>
                <p:nvPr/>
              </p:nvSpPr>
              <p:spPr>
                <a:xfrm>
                  <a:off x="8825939" y="2838327"/>
                  <a:ext cx="38664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D2DA8D2-D039-67C1-F939-BFC18DAE3E6B}"/>
                    </a:ext>
                  </a:extLst>
                </p:cNvPr>
                <p:cNvSpPr txBox="1"/>
                <p:nvPr/>
              </p:nvSpPr>
              <p:spPr>
                <a:xfrm>
                  <a:off x="10703859" y="4310777"/>
                  <a:ext cx="477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𝒗</m:t>
                            </m:r>
                          </m:e>
                          <m:sub>
                            <m:r>
                              <a:rPr lang="en-US" b="0" i="1" smtClean="0">
                                <a:latin typeface="Cambria Math" panose="02040503050406030204" pitchFamily="18" charset="0"/>
                              </a:rPr>
                              <m:t>1</m:t>
                            </m:r>
                          </m:sub>
                        </m:sSub>
                      </m:oMath>
                    </m:oMathPara>
                  </a14:m>
                  <a:endParaRPr lang="en-US" dirty="0"/>
                </a:p>
              </p:txBody>
            </p:sp>
          </mc:Choice>
          <mc:Fallback xmlns="">
            <p:sp>
              <p:nvSpPr>
                <p:cNvPr id="20" name="TextBox 19">
                  <a:extLst>
                    <a:ext uri="{FF2B5EF4-FFF2-40B4-BE49-F238E27FC236}">
                      <a16:creationId xmlns:a16="http://schemas.microsoft.com/office/drawing/2014/main" id="{1D2DA8D2-D039-67C1-F939-BFC18DAE3E6B}"/>
                    </a:ext>
                  </a:extLst>
                </p:cNvPr>
                <p:cNvSpPr txBox="1">
                  <a:spLocks noRot="1" noChangeAspect="1" noMove="1" noResize="1" noEditPoints="1" noAdjustHandles="1" noChangeArrowheads="1" noChangeShapeType="1" noTextEdit="1"/>
                </p:cNvSpPr>
                <p:nvPr/>
              </p:nvSpPr>
              <p:spPr>
                <a:xfrm>
                  <a:off x="10703859" y="4310777"/>
                  <a:ext cx="477438" cy="369332"/>
                </a:xfrm>
                <a:prstGeom prst="rect">
                  <a:avLst/>
                </a:prstGeom>
                <a:blipFill>
                  <a:blip r:embed="rId4"/>
                  <a:stretch>
                    <a:fillRect/>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1C279619-DCB4-3C31-C223-E8A51FE2D6B1}"/>
              </a:ext>
            </a:extLst>
          </p:cNvPr>
          <p:cNvGrpSpPr/>
          <p:nvPr/>
        </p:nvGrpSpPr>
        <p:grpSpPr>
          <a:xfrm>
            <a:off x="2328673" y="2543070"/>
            <a:ext cx="6110822" cy="1244871"/>
            <a:chOff x="268942" y="2730815"/>
            <a:chExt cx="6110822" cy="1244871"/>
          </a:xfrm>
        </p:grpSpPr>
        <p:pic>
          <p:nvPicPr>
            <p:cNvPr id="24" name="Picture 23" descr="A math equations with numbers&#10;&#10;Description automatically generated with medium confidence">
              <a:extLst>
                <a:ext uri="{FF2B5EF4-FFF2-40B4-BE49-F238E27FC236}">
                  <a16:creationId xmlns:a16="http://schemas.microsoft.com/office/drawing/2014/main" id="{AD881C47-4D69-1C30-9B78-0D20DABFF5EB}"/>
                </a:ext>
              </a:extLst>
            </p:cNvPr>
            <p:cNvPicPr>
              <a:picLocks noChangeAspect="1"/>
            </p:cNvPicPr>
            <p:nvPr/>
          </p:nvPicPr>
          <p:blipFill rotWithShape="1">
            <a:blip r:embed="rId5">
              <a:extLst>
                <a:ext uri="{28A0092B-C50C-407E-A947-70E740481C1C}">
                  <a14:useLocalDpi xmlns:a14="http://schemas.microsoft.com/office/drawing/2010/main" val="0"/>
                </a:ext>
              </a:extLst>
            </a:blip>
            <a:srcRect l="19939" r="25232" b="76509"/>
            <a:stretch/>
          </p:blipFill>
          <p:spPr>
            <a:xfrm>
              <a:off x="4847573" y="2730815"/>
              <a:ext cx="1295400" cy="1244871"/>
            </a:xfrm>
            <a:prstGeom prst="rect">
              <a:avLst/>
            </a:prstGeom>
          </p:spPr>
        </p:pic>
        <p:sp>
          <p:nvSpPr>
            <p:cNvPr id="25" name="TextBox 24">
              <a:extLst>
                <a:ext uri="{FF2B5EF4-FFF2-40B4-BE49-F238E27FC236}">
                  <a16:creationId xmlns:a16="http://schemas.microsoft.com/office/drawing/2014/main" id="{D1E83E30-B6C8-BA11-4393-BC09A4807ABE}"/>
                </a:ext>
              </a:extLst>
            </p:cNvPr>
            <p:cNvSpPr txBox="1"/>
            <p:nvPr/>
          </p:nvSpPr>
          <p:spPr>
            <a:xfrm>
              <a:off x="283764" y="3473970"/>
              <a:ext cx="4801314" cy="369332"/>
            </a:xfrm>
            <a:prstGeom prst="rect">
              <a:avLst/>
            </a:prstGeom>
            <a:noFill/>
          </p:spPr>
          <p:txBody>
            <a:bodyPr wrap="none" rtlCol="0">
              <a:spAutoFit/>
            </a:bodyPr>
            <a:lstStyle/>
            <a:p>
              <a:r>
                <a:rPr lang="en-US" dirty="0"/>
                <a:t>Signature of the </a:t>
              </a:r>
              <a:r>
                <a:rPr lang="en-US" dirty="0" err="1"/>
                <a:t>m</a:t>
              </a:r>
              <a:r>
                <a:rPr lang="en-US" baseline="30000" dirty="0" err="1"/>
                <a:t>th</a:t>
              </a:r>
              <a:r>
                <a:rPr lang="en-US" baseline="30000" dirty="0"/>
                <a:t> </a:t>
              </a:r>
              <a:r>
                <a:rPr lang="en-US" dirty="0"/>
                <a:t>pixel		            :	</a:t>
              </a:r>
              <a:endParaRPr lang="en-US" baseline="30000" dirty="0"/>
            </a:p>
          </p:txBody>
        </p:sp>
        <p:sp>
          <p:nvSpPr>
            <p:cNvPr id="27" name="TextBox 26">
              <a:extLst>
                <a:ext uri="{FF2B5EF4-FFF2-40B4-BE49-F238E27FC236}">
                  <a16:creationId xmlns:a16="http://schemas.microsoft.com/office/drawing/2014/main" id="{CFE57806-B000-8814-12DC-E13D962AB65A}"/>
                </a:ext>
              </a:extLst>
            </p:cNvPr>
            <p:cNvSpPr txBox="1"/>
            <p:nvPr/>
          </p:nvSpPr>
          <p:spPr>
            <a:xfrm>
              <a:off x="283764" y="2793446"/>
              <a:ext cx="6096000" cy="369332"/>
            </a:xfrm>
            <a:prstGeom prst="rect">
              <a:avLst/>
            </a:prstGeom>
            <a:noFill/>
          </p:spPr>
          <p:txBody>
            <a:bodyPr wrap="square">
              <a:spAutoFit/>
            </a:bodyPr>
            <a:lstStyle/>
            <a:p>
              <a:r>
                <a:rPr lang="en-US" dirty="0"/>
                <a:t>Mean spectral signature of mineral sub-class   :</a:t>
              </a:r>
            </a:p>
          </p:txBody>
        </p:sp>
        <p:sp>
          <p:nvSpPr>
            <p:cNvPr id="29" name="TextBox 28">
              <a:extLst>
                <a:ext uri="{FF2B5EF4-FFF2-40B4-BE49-F238E27FC236}">
                  <a16:creationId xmlns:a16="http://schemas.microsoft.com/office/drawing/2014/main" id="{A2A3201B-A3C0-0EEA-7662-B1D2EE739988}"/>
                </a:ext>
              </a:extLst>
            </p:cNvPr>
            <p:cNvSpPr txBox="1"/>
            <p:nvPr/>
          </p:nvSpPr>
          <p:spPr>
            <a:xfrm>
              <a:off x="268942" y="3133708"/>
              <a:ext cx="6096000" cy="369332"/>
            </a:xfrm>
            <a:prstGeom prst="rect">
              <a:avLst/>
            </a:prstGeom>
            <a:noFill/>
          </p:spPr>
          <p:txBody>
            <a:bodyPr wrap="square">
              <a:spAutoFit/>
            </a:bodyPr>
            <a:lstStyle/>
            <a:p>
              <a:r>
                <a:rPr lang="en-US" dirty="0"/>
                <a:t>Mean spectral signature of impurity sub-class  :     </a:t>
              </a: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6437091-9D2F-FD07-67CE-0C54FC9C470B}"/>
                  </a:ext>
                </a:extLst>
              </p:cNvPr>
              <p:cNvSpPr txBox="1"/>
              <p:nvPr/>
            </p:nvSpPr>
            <p:spPr>
              <a:xfrm>
                <a:off x="7175226" y="3483781"/>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𝒖</m:t>
                      </m:r>
                    </m:oMath>
                  </m:oMathPara>
                </a14:m>
                <a:endParaRPr lang="en-US" b="1" dirty="0"/>
              </a:p>
            </p:txBody>
          </p:sp>
        </mc:Choice>
        <mc:Fallback xmlns="">
          <p:sp>
            <p:nvSpPr>
              <p:cNvPr id="32" name="TextBox 31">
                <a:extLst>
                  <a:ext uri="{FF2B5EF4-FFF2-40B4-BE49-F238E27FC236}">
                    <a16:creationId xmlns:a16="http://schemas.microsoft.com/office/drawing/2014/main" id="{76437091-9D2F-FD07-67CE-0C54FC9C470B}"/>
                  </a:ext>
                </a:extLst>
              </p:cNvPr>
              <p:cNvSpPr txBox="1">
                <a:spLocks noRot="1" noChangeAspect="1" noMove="1" noResize="1" noEditPoints="1" noAdjustHandles="1" noChangeArrowheads="1" noChangeShapeType="1" noTextEdit="1"/>
              </p:cNvSpPr>
              <p:nvPr/>
            </p:nvSpPr>
            <p:spPr>
              <a:xfrm>
                <a:off x="7175226" y="3483781"/>
                <a:ext cx="60960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4" name="Ink 33">
                <a:extLst>
                  <a:ext uri="{FF2B5EF4-FFF2-40B4-BE49-F238E27FC236}">
                    <a16:creationId xmlns:a16="http://schemas.microsoft.com/office/drawing/2014/main" id="{DA44E9CB-74C5-A617-06AF-37C017F77A04}"/>
                  </a:ext>
                </a:extLst>
              </p14:cNvPr>
              <p14:cNvContentPartPr/>
              <p14:nvPr/>
            </p14:nvContentPartPr>
            <p14:xfrm>
              <a:off x="10131013" y="3482877"/>
              <a:ext cx="184320" cy="101520"/>
            </p14:xfrm>
          </p:contentPart>
        </mc:Choice>
        <mc:Fallback xmlns="">
          <p:pic>
            <p:nvPicPr>
              <p:cNvPr id="34" name="Ink 33">
                <a:extLst>
                  <a:ext uri="{FF2B5EF4-FFF2-40B4-BE49-F238E27FC236}">
                    <a16:creationId xmlns:a16="http://schemas.microsoft.com/office/drawing/2014/main" id="{DA44E9CB-74C5-A617-06AF-37C017F77A04}"/>
                  </a:ext>
                </a:extLst>
              </p:cNvPr>
              <p:cNvPicPr/>
              <p:nvPr/>
            </p:nvPicPr>
            <p:blipFill>
              <a:blip r:embed="rId8"/>
              <a:stretch>
                <a:fillRect/>
              </a:stretch>
            </p:blipFill>
            <p:spPr>
              <a:xfrm>
                <a:off x="10120213" y="3471717"/>
                <a:ext cx="205920" cy="123480"/>
              </a:xfrm>
              <a:prstGeom prst="rect">
                <a:avLst/>
              </a:prstGeom>
            </p:spPr>
          </p:pic>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E749F66-E4EA-D92A-7E92-709454A8F7CC}"/>
                  </a:ext>
                </a:extLst>
              </p:cNvPr>
              <p:cNvSpPr txBox="1"/>
              <p:nvPr/>
            </p:nvSpPr>
            <p:spPr>
              <a:xfrm>
                <a:off x="453826" y="4113507"/>
                <a:ext cx="7242374" cy="646331"/>
              </a:xfrm>
              <a:prstGeom prst="rect">
                <a:avLst/>
              </a:prstGeom>
              <a:noFill/>
            </p:spPr>
            <p:txBody>
              <a:bodyPr wrap="square">
                <a:spAutoFit/>
              </a:bodyPr>
              <a:lstStyle/>
              <a:p>
                <a:pPr marL="285750" indent="-285750">
                  <a:buFont typeface="Arial" panose="020B0604020202020204" pitchFamily="34" charset="0"/>
                  <a:buChar char="•"/>
                </a:pPr>
                <a:r>
                  <a:rPr lang="en-US" dirty="0"/>
                  <a:t>Then, the distance between a pixel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oMath>
                </a14:m>
                <a:r>
                  <a:rPr lang="en-US" dirty="0"/>
                  <a:t> ,  and the mean representative signatures of each sub-class        and       were calculated along </a:t>
                </a:r>
                <a14:m>
                  <m:oMath xmlns:m="http://schemas.openxmlformats.org/officeDocument/2006/math">
                    <m:sSub>
                      <m:sSubPr>
                        <m:ctrlPr>
                          <a:rPr lang="en-US" i="1">
                            <a:latin typeface="Cambria Math" panose="02040503050406030204" pitchFamily="18" charset="0"/>
                          </a:rPr>
                        </m:ctrlPr>
                      </m:sSubPr>
                      <m:e>
                        <m:r>
                          <a:rPr lang="en-US" b="1" i="1" smtClean="0">
                            <a:latin typeface="Cambria Math" panose="02040503050406030204" pitchFamily="18" charset="0"/>
                          </a:rPr>
                          <m:t>𝒗</m:t>
                        </m:r>
                      </m:e>
                      <m:sub>
                        <m:r>
                          <a:rPr lang="en-US" b="0" i="1" smtClean="0">
                            <a:latin typeface="Cambria Math" panose="02040503050406030204" pitchFamily="18" charset="0"/>
                          </a:rPr>
                          <m:t>1</m:t>
                        </m:r>
                      </m:sub>
                    </m:sSub>
                  </m:oMath>
                </a14:m>
                <a:r>
                  <a:rPr lang="en-US" dirty="0"/>
                  <a:t>.</a:t>
                </a:r>
              </a:p>
            </p:txBody>
          </p:sp>
        </mc:Choice>
        <mc:Fallback xmlns="">
          <p:sp>
            <p:nvSpPr>
              <p:cNvPr id="40" name="TextBox 39">
                <a:extLst>
                  <a:ext uri="{FF2B5EF4-FFF2-40B4-BE49-F238E27FC236}">
                    <a16:creationId xmlns:a16="http://schemas.microsoft.com/office/drawing/2014/main" id="{DE749F66-E4EA-D92A-7E92-709454A8F7CC}"/>
                  </a:ext>
                </a:extLst>
              </p:cNvPr>
              <p:cNvSpPr txBox="1">
                <a:spLocks noRot="1" noChangeAspect="1" noMove="1" noResize="1" noEditPoints="1" noAdjustHandles="1" noChangeArrowheads="1" noChangeShapeType="1" noTextEdit="1"/>
              </p:cNvSpPr>
              <p:nvPr/>
            </p:nvSpPr>
            <p:spPr>
              <a:xfrm>
                <a:off x="453826" y="4113507"/>
                <a:ext cx="7242374" cy="646331"/>
              </a:xfrm>
              <a:prstGeom prst="rect">
                <a:avLst/>
              </a:prstGeom>
              <a:blipFill>
                <a:blip r:embed="rId9"/>
                <a:stretch>
                  <a:fillRect l="-524" t="-5882" b="-15686"/>
                </a:stretch>
              </a:blipFill>
            </p:spPr>
            <p:txBody>
              <a:bodyPr/>
              <a:lstStyle/>
              <a:p>
                <a:r>
                  <a:rPr lang="en-US">
                    <a:noFill/>
                  </a:rPr>
                  <a:t> </a:t>
                </a:r>
              </a:p>
            </p:txBody>
          </p:sp>
        </mc:Fallback>
      </mc:AlternateContent>
      <p:pic>
        <p:nvPicPr>
          <p:cNvPr id="49" name="Picture 48" descr="A math equations with numbers&#10;&#10;Description automatically generated with medium confidence">
            <a:extLst>
              <a:ext uri="{FF2B5EF4-FFF2-40B4-BE49-F238E27FC236}">
                <a16:creationId xmlns:a16="http://schemas.microsoft.com/office/drawing/2014/main" id="{5ECA6685-3FFF-EEDE-153F-FD2FC7F0E441}"/>
              </a:ext>
            </a:extLst>
          </p:cNvPr>
          <p:cNvPicPr>
            <a:picLocks noChangeAspect="1"/>
          </p:cNvPicPr>
          <p:nvPr/>
        </p:nvPicPr>
        <p:blipFill rotWithShape="1">
          <a:blip r:embed="rId5">
            <a:extLst>
              <a:ext uri="{28A0092B-C50C-407E-A947-70E740481C1C}">
                <a14:useLocalDpi xmlns:a14="http://schemas.microsoft.com/office/drawing/2010/main" val="0"/>
              </a:ext>
            </a:extLst>
          </a:blip>
          <a:srcRect l="52367" t="8720" r="35996" b="86510"/>
          <a:stretch/>
        </p:blipFill>
        <p:spPr>
          <a:xfrm>
            <a:off x="4267201" y="4475708"/>
            <a:ext cx="228600" cy="210181"/>
          </a:xfrm>
          <a:prstGeom prst="rect">
            <a:avLst/>
          </a:prstGeom>
        </p:spPr>
      </p:pic>
      <p:pic>
        <p:nvPicPr>
          <p:cNvPr id="50" name="Picture 49" descr="A math equations with numbers&#10;&#10;Description automatically generated with medium confidence">
            <a:extLst>
              <a:ext uri="{FF2B5EF4-FFF2-40B4-BE49-F238E27FC236}">
                <a16:creationId xmlns:a16="http://schemas.microsoft.com/office/drawing/2014/main" id="{3800EF14-B0DB-F7E8-3D82-181583890A45}"/>
              </a:ext>
            </a:extLst>
          </p:cNvPr>
          <p:cNvPicPr>
            <a:picLocks noChangeAspect="1"/>
          </p:cNvPicPr>
          <p:nvPr/>
        </p:nvPicPr>
        <p:blipFill rotWithShape="1">
          <a:blip r:embed="rId5">
            <a:extLst>
              <a:ext uri="{28A0092B-C50C-407E-A947-70E740481C1C}">
                <a14:useLocalDpi xmlns:a14="http://schemas.microsoft.com/office/drawing/2010/main" val="0"/>
              </a:ext>
            </a:extLst>
          </a:blip>
          <a:srcRect l="49845" t="1268" r="35996" b="92935"/>
          <a:stretch/>
        </p:blipFill>
        <p:spPr>
          <a:xfrm>
            <a:off x="3466857" y="4439389"/>
            <a:ext cx="266943" cy="245143"/>
          </a:xfrm>
          <a:prstGeom prst="rect">
            <a:avLst/>
          </a:prstGeom>
        </p:spPr>
      </p:pic>
      <p:pic>
        <p:nvPicPr>
          <p:cNvPr id="51" name="Picture 50" descr="A math equations with numbers&#10;&#10;Description automatically generated with medium confidence">
            <a:extLst>
              <a:ext uri="{FF2B5EF4-FFF2-40B4-BE49-F238E27FC236}">
                <a16:creationId xmlns:a16="http://schemas.microsoft.com/office/drawing/2014/main" id="{C2C943BA-0FB9-6C66-1B12-E0BB72CFA8DC}"/>
              </a:ext>
            </a:extLst>
          </p:cNvPr>
          <p:cNvPicPr>
            <a:picLocks noChangeAspect="1"/>
          </p:cNvPicPr>
          <p:nvPr/>
        </p:nvPicPr>
        <p:blipFill rotWithShape="1">
          <a:blip r:embed="rId5">
            <a:extLst>
              <a:ext uri="{28A0092B-C50C-407E-A947-70E740481C1C}">
                <a14:useLocalDpi xmlns:a14="http://schemas.microsoft.com/office/drawing/2010/main" val="0"/>
              </a:ext>
            </a:extLst>
          </a:blip>
          <a:srcRect t="32761" b="51328"/>
          <a:stretch/>
        </p:blipFill>
        <p:spPr>
          <a:xfrm>
            <a:off x="4567263" y="5091766"/>
            <a:ext cx="2607963" cy="930744"/>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5E6C6AD-AE30-CBDC-E0F9-EACD68144F18}"/>
                  </a:ext>
                </a:extLst>
              </p:cNvPr>
              <p:cNvSpPr txBox="1"/>
              <p:nvPr/>
            </p:nvSpPr>
            <p:spPr>
              <a:xfrm>
                <a:off x="11658900" y="5043093"/>
                <a:ext cx="477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𝒗</m:t>
                          </m:r>
                        </m:e>
                        <m:sub>
                          <m:r>
                            <a:rPr lang="en-US" b="0" i="1" smtClean="0">
                              <a:latin typeface="Cambria Math" panose="02040503050406030204" pitchFamily="18" charset="0"/>
                            </a:rPr>
                            <m:t>1</m:t>
                          </m:r>
                        </m:sub>
                      </m:sSub>
                    </m:oMath>
                  </m:oMathPara>
                </a14:m>
                <a:endParaRPr lang="en-US" dirty="0"/>
              </a:p>
            </p:txBody>
          </p:sp>
        </mc:Choice>
        <mc:Fallback xmlns="">
          <p:sp>
            <p:nvSpPr>
              <p:cNvPr id="63" name="TextBox 62">
                <a:extLst>
                  <a:ext uri="{FF2B5EF4-FFF2-40B4-BE49-F238E27FC236}">
                    <a16:creationId xmlns:a16="http://schemas.microsoft.com/office/drawing/2014/main" id="{85E6C6AD-AE30-CBDC-E0F9-EACD68144F18}"/>
                  </a:ext>
                </a:extLst>
              </p:cNvPr>
              <p:cNvSpPr txBox="1">
                <a:spLocks noRot="1" noChangeAspect="1" noMove="1" noResize="1" noEditPoints="1" noAdjustHandles="1" noChangeArrowheads="1" noChangeShapeType="1" noTextEdit="1"/>
              </p:cNvSpPr>
              <p:nvPr/>
            </p:nvSpPr>
            <p:spPr>
              <a:xfrm>
                <a:off x="11658900" y="5043093"/>
                <a:ext cx="477438" cy="369332"/>
              </a:xfrm>
              <a:prstGeom prst="rect">
                <a:avLst/>
              </a:prstGeom>
              <a:blipFill>
                <a:blip r:embed="rId10"/>
                <a:stretch>
                  <a:fillRect/>
                </a:stretch>
              </a:blipFill>
            </p:spPr>
            <p:txBody>
              <a:bodyPr/>
              <a:lstStyle/>
              <a:p>
                <a:r>
                  <a:rPr lang="en-US">
                    <a:noFill/>
                  </a:rPr>
                  <a:t> </a:t>
                </a:r>
              </a:p>
            </p:txBody>
          </p:sp>
        </mc:Fallback>
      </mc:AlternateContent>
      <p:grpSp>
        <p:nvGrpSpPr>
          <p:cNvPr id="72" name="Group 71">
            <a:extLst>
              <a:ext uri="{FF2B5EF4-FFF2-40B4-BE49-F238E27FC236}">
                <a16:creationId xmlns:a16="http://schemas.microsoft.com/office/drawing/2014/main" id="{469EA87A-44ED-9345-ED91-39E6DB179CA1}"/>
              </a:ext>
            </a:extLst>
          </p:cNvPr>
          <p:cNvGrpSpPr/>
          <p:nvPr/>
        </p:nvGrpSpPr>
        <p:grpSpPr>
          <a:xfrm>
            <a:off x="8839200" y="4775747"/>
            <a:ext cx="3048000" cy="1379479"/>
            <a:chOff x="8839200" y="4775747"/>
            <a:chExt cx="3048000" cy="1379479"/>
          </a:xfrm>
        </p:grpSpPr>
        <p:cxnSp>
          <p:nvCxnSpPr>
            <p:cNvPr id="52" name="Straight Arrow Connector 51">
              <a:extLst>
                <a:ext uri="{FF2B5EF4-FFF2-40B4-BE49-F238E27FC236}">
                  <a16:creationId xmlns:a16="http://schemas.microsoft.com/office/drawing/2014/main" id="{F2B8B408-F05D-9B0F-1499-880C4FA904C2}"/>
                </a:ext>
              </a:extLst>
            </p:cNvPr>
            <p:cNvCxnSpPr>
              <a:cxnSpLocks/>
            </p:cNvCxnSpPr>
            <p:nvPr/>
          </p:nvCxnSpPr>
          <p:spPr>
            <a:xfrm flipV="1">
              <a:off x="8839200" y="4956231"/>
              <a:ext cx="3048000" cy="10034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D8E58E3-4A60-BB80-8D99-569EC8477A72}"/>
                    </a:ext>
                  </a:extLst>
                </p:cNvPr>
                <p:cNvSpPr txBox="1"/>
                <p:nvPr/>
              </p:nvSpPr>
              <p:spPr>
                <a:xfrm>
                  <a:off x="9200452" y="5785894"/>
                  <a:ext cx="495028" cy="369332"/>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oMath>
                  </a14:m>
                  <a:r>
                    <a:rPr lang="en-US" dirty="0"/>
                    <a:t> </a:t>
                  </a:r>
                </a:p>
              </p:txBody>
            </p:sp>
          </mc:Choice>
          <mc:Fallback xmlns="">
            <p:sp>
              <p:nvSpPr>
                <p:cNvPr id="59" name="TextBox 58">
                  <a:extLst>
                    <a:ext uri="{FF2B5EF4-FFF2-40B4-BE49-F238E27FC236}">
                      <a16:creationId xmlns:a16="http://schemas.microsoft.com/office/drawing/2014/main" id="{DD8E58E3-4A60-BB80-8D99-569EC8477A72}"/>
                    </a:ext>
                  </a:extLst>
                </p:cNvPr>
                <p:cNvSpPr txBox="1">
                  <a:spLocks noRot="1" noChangeAspect="1" noMove="1" noResize="1" noEditPoints="1" noAdjustHandles="1" noChangeArrowheads="1" noChangeShapeType="1" noTextEdit="1"/>
                </p:cNvSpPr>
                <p:nvPr/>
              </p:nvSpPr>
              <p:spPr>
                <a:xfrm>
                  <a:off x="9200452" y="5785894"/>
                  <a:ext cx="495028" cy="369332"/>
                </a:xfrm>
                <a:prstGeom prst="rect">
                  <a:avLst/>
                </a:prstGeom>
                <a:blipFill>
                  <a:blip r:embed="rId11"/>
                  <a:stretch>
                    <a:fillRect/>
                  </a:stretch>
                </a:blipFill>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381E0376-B3B0-344F-F586-F389411D9453}"/>
                </a:ext>
              </a:extLst>
            </p:cNvPr>
            <p:cNvCxnSpPr/>
            <p:nvPr/>
          </p:nvCxnSpPr>
          <p:spPr>
            <a:xfrm flipV="1">
              <a:off x="8851627" y="5241723"/>
              <a:ext cx="2133600" cy="73196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2A0879F-9C57-60E3-AB21-59B8D6029EA0}"/>
                </a:ext>
              </a:extLst>
            </p:cNvPr>
            <p:cNvCxnSpPr>
              <a:cxnSpLocks/>
            </p:cNvCxnSpPr>
            <p:nvPr/>
          </p:nvCxnSpPr>
          <p:spPr>
            <a:xfrm flipV="1">
              <a:off x="8839200" y="5584108"/>
              <a:ext cx="1091378" cy="375611"/>
            </a:xfrm>
            <a:prstGeom prst="straightConnector1">
              <a:avLst/>
            </a:prstGeom>
            <a:ln w="47625">
              <a:tailEnd type="triangle"/>
            </a:ln>
          </p:spPr>
          <p:style>
            <a:lnRef idx="2">
              <a:schemeClr val="accent3"/>
            </a:lnRef>
            <a:fillRef idx="0">
              <a:schemeClr val="accent3"/>
            </a:fillRef>
            <a:effectRef idx="1">
              <a:schemeClr val="accent3"/>
            </a:effectRef>
            <a:fontRef idx="minor">
              <a:schemeClr val="tx1"/>
            </a:fontRef>
          </p:style>
        </p:cxnSp>
        <p:pic>
          <p:nvPicPr>
            <p:cNvPr id="68" name="Picture 67" descr="A math equations with numbers&#10;&#10;Description automatically generated with medium confidence">
              <a:extLst>
                <a:ext uri="{FF2B5EF4-FFF2-40B4-BE49-F238E27FC236}">
                  <a16:creationId xmlns:a16="http://schemas.microsoft.com/office/drawing/2014/main" id="{D4167B2D-C5F0-28CC-8416-269754069B35}"/>
                </a:ext>
              </a:extLst>
            </p:cNvPr>
            <p:cNvPicPr>
              <a:picLocks noChangeAspect="1"/>
            </p:cNvPicPr>
            <p:nvPr/>
          </p:nvPicPr>
          <p:blipFill rotWithShape="1">
            <a:blip r:embed="rId5">
              <a:extLst>
                <a:ext uri="{28A0092B-C50C-407E-A947-70E740481C1C}">
                  <a14:useLocalDpi xmlns:a14="http://schemas.microsoft.com/office/drawing/2010/main" val="0"/>
                </a:ext>
              </a:extLst>
            </a:blip>
            <a:srcRect l="52153" t="1164" r="35201" b="93268"/>
            <a:stretch/>
          </p:blipFill>
          <p:spPr>
            <a:xfrm>
              <a:off x="10863327" y="5353036"/>
              <a:ext cx="268653" cy="265303"/>
            </a:xfrm>
            <a:prstGeom prst="rect">
              <a:avLst/>
            </a:prstGeom>
          </p:spPr>
        </p:pic>
        <p:pic>
          <p:nvPicPr>
            <p:cNvPr id="71" name="Picture 70" descr="A math equations with numbers&#10;&#10;Description automatically generated with medium confidence">
              <a:extLst>
                <a:ext uri="{FF2B5EF4-FFF2-40B4-BE49-F238E27FC236}">
                  <a16:creationId xmlns:a16="http://schemas.microsoft.com/office/drawing/2014/main" id="{1CF143BB-24E0-7B17-907C-6DB3FF1548AA}"/>
                </a:ext>
              </a:extLst>
            </p:cNvPr>
            <p:cNvPicPr>
              <a:picLocks noChangeAspect="1"/>
            </p:cNvPicPr>
            <p:nvPr/>
          </p:nvPicPr>
          <p:blipFill rotWithShape="1">
            <a:blip r:embed="rId5">
              <a:extLst>
                <a:ext uri="{28A0092B-C50C-407E-A947-70E740481C1C}">
                  <a14:useLocalDpi xmlns:a14="http://schemas.microsoft.com/office/drawing/2010/main" val="0"/>
                </a:ext>
              </a:extLst>
            </a:blip>
            <a:srcRect l="8551" t="34632" r="76311" b="59708"/>
            <a:stretch/>
          </p:blipFill>
          <p:spPr>
            <a:xfrm>
              <a:off x="9826519" y="4775747"/>
              <a:ext cx="376817" cy="316019"/>
            </a:xfrm>
            <a:prstGeom prst="rect">
              <a:avLst/>
            </a:prstGeom>
          </p:spPr>
        </p:pic>
        <p:sp>
          <p:nvSpPr>
            <p:cNvPr id="70" name="Left Brace 69">
              <a:extLst>
                <a:ext uri="{FF2B5EF4-FFF2-40B4-BE49-F238E27FC236}">
                  <a16:creationId xmlns:a16="http://schemas.microsoft.com/office/drawing/2014/main" id="{984DA7A2-19D8-808F-C507-AFBA4ED8E946}"/>
                </a:ext>
              </a:extLst>
            </p:cNvPr>
            <p:cNvSpPr/>
            <p:nvPr/>
          </p:nvSpPr>
          <p:spPr>
            <a:xfrm rot="4313847">
              <a:off x="10090910" y="4625528"/>
              <a:ext cx="396906" cy="10751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7733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AE1F76-9DF7-A4D0-38D6-0454DF14725C}"/>
              </a:ext>
            </a:extLst>
          </p:cNvPr>
          <p:cNvSpPr>
            <a:spLocks noGrp="1"/>
          </p:cNvSpPr>
          <p:nvPr>
            <p:ph type="body" sz="quarter" idx="11"/>
          </p:nvPr>
        </p:nvSpPr>
        <p:spPr/>
        <p:txBody>
          <a:bodyPr/>
          <a:lstStyle/>
          <a:p>
            <a:endParaRPr lang="en-US" dirty="0"/>
          </a:p>
        </p:txBody>
      </p:sp>
      <p:sp>
        <p:nvSpPr>
          <p:cNvPr id="7" name="TextBox 6">
            <a:extLst>
              <a:ext uri="{FF2B5EF4-FFF2-40B4-BE49-F238E27FC236}">
                <a16:creationId xmlns:a16="http://schemas.microsoft.com/office/drawing/2014/main" id="{F8BC397F-C83F-FD5A-07D5-DEB8B96189A0}"/>
              </a:ext>
            </a:extLst>
          </p:cNvPr>
          <p:cNvSpPr txBox="1"/>
          <p:nvPr/>
        </p:nvSpPr>
        <p:spPr>
          <a:xfrm>
            <a:off x="304801" y="1600199"/>
            <a:ext cx="8229599" cy="369332"/>
          </a:xfrm>
          <a:prstGeom prst="rect">
            <a:avLst/>
          </a:prstGeom>
          <a:noFill/>
        </p:spPr>
        <p:txBody>
          <a:bodyPr wrap="square" rtlCol="0">
            <a:spAutoFit/>
          </a:bodyPr>
          <a:lstStyle/>
          <a:p>
            <a:pPr marL="285750" indent="-285750">
              <a:buFont typeface="Arial" panose="020B0604020202020204" pitchFamily="34" charset="0"/>
              <a:buChar char="•"/>
            </a:pPr>
            <a:r>
              <a:rPr lang="en-US" dirty="0"/>
              <a:t>Finally, the Relative Availability (</a:t>
            </a:r>
            <a:r>
              <a:rPr lang="en-US" b="1" dirty="0"/>
              <a:t>RA</a:t>
            </a:r>
            <a:r>
              <a:rPr lang="en-US" dirty="0"/>
              <a:t>) of the mineral in a pixel was defined as,</a:t>
            </a:r>
          </a:p>
        </p:txBody>
      </p:sp>
      <p:pic>
        <p:nvPicPr>
          <p:cNvPr id="12" name="Picture 11" descr="A blue and yellow image of a mountain&#10;&#10;Description automatically generated with medium confidence">
            <a:extLst>
              <a:ext uri="{FF2B5EF4-FFF2-40B4-BE49-F238E27FC236}">
                <a16:creationId xmlns:a16="http://schemas.microsoft.com/office/drawing/2014/main" id="{C2356D57-D072-2958-FCE7-73C811251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122" y="2247445"/>
            <a:ext cx="3257415" cy="3257415"/>
          </a:xfrm>
          <a:prstGeom prst="rect">
            <a:avLst/>
          </a:prstGeom>
        </p:spPr>
      </p:pic>
      <p:sp>
        <p:nvSpPr>
          <p:cNvPr id="13" name="TextBox 12">
            <a:extLst>
              <a:ext uri="{FF2B5EF4-FFF2-40B4-BE49-F238E27FC236}">
                <a16:creationId xmlns:a16="http://schemas.microsoft.com/office/drawing/2014/main" id="{02F0CEE7-E48E-ED6D-35FA-BEF3802774FD}"/>
              </a:ext>
            </a:extLst>
          </p:cNvPr>
          <p:cNvSpPr txBox="1"/>
          <p:nvPr/>
        </p:nvSpPr>
        <p:spPr>
          <a:xfrm>
            <a:off x="6006444" y="5593361"/>
            <a:ext cx="5400774" cy="646331"/>
          </a:xfrm>
          <a:prstGeom prst="rect">
            <a:avLst/>
          </a:prstGeom>
          <a:noFill/>
        </p:spPr>
        <p:txBody>
          <a:bodyPr wrap="none" rtlCol="0">
            <a:spAutoFit/>
          </a:bodyPr>
          <a:lstStyle/>
          <a:p>
            <a:pPr algn="ctr"/>
            <a:r>
              <a:rPr lang="en-US" dirty="0"/>
              <a:t>Relative Availability (A) of ilmenite in the coastal region </a:t>
            </a:r>
          </a:p>
          <a:p>
            <a:pPr algn="ctr"/>
            <a:r>
              <a:rPr lang="en-US" dirty="0"/>
              <a:t>of </a:t>
            </a:r>
            <a:r>
              <a:rPr lang="en-US" dirty="0" err="1"/>
              <a:t>Pulmuddai</a:t>
            </a:r>
            <a:r>
              <a:rPr lang="en-US" dirty="0"/>
              <a:t> Sri-Lanka</a:t>
            </a:r>
          </a:p>
        </p:txBody>
      </p:sp>
      <p:sp>
        <p:nvSpPr>
          <p:cNvPr id="5" name="Title 4">
            <a:extLst>
              <a:ext uri="{FF2B5EF4-FFF2-40B4-BE49-F238E27FC236}">
                <a16:creationId xmlns:a16="http://schemas.microsoft.com/office/drawing/2014/main" id="{098C32BD-DA4D-11D4-1F30-D6FA3B6D2F44}"/>
              </a:ext>
            </a:extLst>
          </p:cNvPr>
          <p:cNvSpPr>
            <a:spLocks noGrp="1"/>
          </p:cNvSpPr>
          <p:nvPr>
            <p:ph type="title"/>
          </p:nvPr>
        </p:nvSpPr>
        <p:spPr/>
        <p:txBody>
          <a:bodyPr>
            <a:normAutofit/>
          </a:bodyPr>
          <a:lstStyle/>
          <a:p>
            <a:r>
              <a:rPr lang="en-US" sz="2400" dirty="0">
                <a:effectLst/>
              </a:rPr>
              <a:t>Relative Availability of the Mineral</a:t>
            </a:r>
            <a:endParaRPr lang="en-US" sz="2400" dirty="0"/>
          </a:p>
        </p:txBody>
      </p:sp>
      <p:pic>
        <p:nvPicPr>
          <p:cNvPr id="2" name="Picture 1">
            <a:extLst>
              <a:ext uri="{FF2B5EF4-FFF2-40B4-BE49-F238E27FC236}">
                <a16:creationId xmlns:a16="http://schemas.microsoft.com/office/drawing/2014/main" id="{28A8A85B-7120-C533-8A83-F24CDE39A952}"/>
              </a:ext>
            </a:extLst>
          </p:cNvPr>
          <p:cNvPicPr>
            <a:picLocks noChangeAspect="1"/>
          </p:cNvPicPr>
          <p:nvPr/>
        </p:nvPicPr>
        <p:blipFill>
          <a:blip r:embed="rId4"/>
          <a:stretch>
            <a:fillRect/>
          </a:stretch>
        </p:blipFill>
        <p:spPr>
          <a:xfrm>
            <a:off x="2421610" y="4382196"/>
            <a:ext cx="2070100" cy="901700"/>
          </a:xfrm>
          <a:prstGeom prst="rect">
            <a:avLst/>
          </a:prstGeom>
        </p:spPr>
      </p:pic>
      <p:pic>
        <p:nvPicPr>
          <p:cNvPr id="3" name="Picture 2">
            <a:extLst>
              <a:ext uri="{FF2B5EF4-FFF2-40B4-BE49-F238E27FC236}">
                <a16:creationId xmlns:a16="http://schemas.microsoft.com/office/drawing/2014/main" id="{BD6A40BD-FF0A-DF57-18AF-737DF7B9C4E7}"/>
              </a:ext>
            </a:extLst>
          </p:cNvPr>
          <p:cNvPicPr>
            <a:picLocks noChangeAspect="1"/>
          </p:cNvPicPr>
          <p:nvPr/>
        </p:nvPicPr>
        <p:blipFill>
          <a:blip r:embed="rId5"/>
          <a:stretch>
            <a:fillRect/>
          </a:stretch>
        </p:blipFill>
        <p:spPr>
          <a:xfrm>
            <a:off x="2148560" y="2807730"/>
            <a:ext cx="2499640" cy="1219200"/>
          </a:xfrm>
          <a:prstGeom prst="rect">
            <a:avLst/>
          </a:prstGeom>
        </p:spPr>
      </p:pic>
    </p:spTree>
    <p:extLst>
      <p:ext uri="{BB962C8B-B14F-4D97-AF65-F5344CB8AC3E}">
        <p14:creationId xmlns:p14="http://schemas.microsoft.com/office/powerpoint/2010/main" val="123417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r>
              <a:rPr lang="en-US" dirty="0"/>
              <a:t>Image: https://</a:t>
            </a:r>
            <a:r>
              <a:rPr lang="en-US" dirty="0" err="1"/>
              <a:t>www.usgs.gov</a:t>
            </a:r>
            <a:r>
              <a:rPr lang="en-US" dirty="0"/>
              <a:t>/centers/eros/eo-1-sensors</a:t>
            </a:r>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lstStyle/>
          <a:p>
            <a:r>
              <a:rPr lang="en-US" dirty="0"/>
              <a:t>Case Studies in Sri Lanka’s Mineral Exploration</a:t>
            </a:r>
          </a:p>
        </p:txBody>
      </p:sp>
      <p:sp>
        <p:nvSpPr>
          <p:cNvPr id="12" name="TextBox 11">
            <a:extLst>
              <a:ext uri="{FF2B5EF4-FFF2-40B4-BE49-F238E27FC236}">
                <a16:creationId xmlns:a16="http://schemas.microsoft.com/office/drawing/2014/main" id="{1318E943-AB2B-6E44-7A1E-9597E1971598}"/>
              </a:ext>
            </a:extLst>
          </p:cNvPr>
          <p:cNvSpPr txBox="1"/>
          <p:nvPr/>
        </p:nvSpPr>
        <p:spPr>
          <a:xfrm>
            <a:off x="609600" y="914400"/>
            <a:ext cx="5943600" cy="2954655"/>
          </a:xfrm>
          <a:prstGeom prst="rect">
            <a:avLst/>
          </a:prstGeom>
          <a:noFill/>
        </p:spPr>
        <p:txBody>
          <a:bodyPr wrap="square" rtlCol="0">
            <a:spAutoFit/>
          </a:bodyPr>
          <a:lstStyle/>
          <a:p>
            <a:r>
              <a:rPr lang="en-US" sz="2000" dirty="0"/>
              <a:t>Imager: Hyperion Sensor - NASA Earth Observing 1</a:t>
            </a:r>
          </a:p>
          <a:p>
            <a:endParaRPr lang="en-US" sz="2000" dirty="0"/>
          </a:p>
          <a:p>
            <a:pPr marL="800100" lvl="1" indent="-342900">
              <a:buFont typeface="Arial" panose="020B0604020202020204" pitchFamily="34" charset="0"/>
              <a:buChar char="•"/>
            </a:pPr>
            <a:r>
              <a:rPr lang="en-US" dirty="0"/>
              <a:t>242 spectral bands</a:t>
            </a:r>
          </a:p>
          <a:p>
            <a:pPr marL="800100" lvl="1" indent="-342900">
              <a:buFont typeface="Arial" panose="020B0604020202020204" pitchFamily="34" charset="0"/>
              <a:buChar char="•"/>
            </a:pPr>
            <a:r>
              <a:rPr lang="en-US" dirty="0"/>
              <a:t>spatial resolution: 30 m </a:t>
            </a:r>
          </a:p>
          <a:p>
            <a:pPr marL="800100" lvl="1" indent="-342900">
              <a:buFont typeface="Arial" panose="020B0604020202020204" pitchFamily="34" charset="0"/>
              <a:buChar char="•"/>
            </a:pPr>
            <a:r>
              <a:rPr lang="en-US" dirty="0"/>
              <a:t>Standard scene,</a:t>
            </a:r>
          </a:p>
          <a:p>
            <a:pPr marL="1714500" lvl="3" indent="-342900">
              <a:buFont typeface="Arial" panose="020B0604020202020204" pitchFamily="34" charset="0"/>
              <a:buChar char="•"/>
            </a:pPr>
            <a:r>
              <a:rPr lang="en-US" dirty="0"/>
              <a:t>Width: 7.7 km</a:t>
            </a:r>
          </a:p>
          <a:p>
            <a:pPr marL="1714500" lvl="3" indent="-342900">
              <a:buFont typeface="Arial" panose="020B0604020202020204" pitchFamily="34" charset="0"/>
              <a:buChar char="•"/>
            </a:pPr>
            <a:r>
              <a:rPr lang="en-US" dirty="0"/>
              <a:t>Length: 42 km</a:t>
            </a:r>
          </a:p>
          <a:p>
            <a:pPr marL="800100" lvl="1" indent="-342900">
              <a:buFont typeface="Arial" panose="020B0604020202020204" pitchFamily="34" charset="0"/>
              <a:buChar char="•"/>
            </a:pPr>
            <a:r>
              <a:rPr lang="en-US" dirty="0"/>
              <a:t>Applications in: environmental monitoring, geological exploration, agricultural assessment</a:t>
            </a:r>
          </a:p>
          <a:p>
            <a:endParaRPr lang="en-US" sz="2000" dirty="0"/>
          </a:p>
        </p:txBody>
      </p:sp>
      <p:pic>
        <p:nvPicPr>
          <p:cNvPr id="13" name="Picture 12">
            <a:extLst>
              <a:ext uri="{FF2B5EF4-FFF2-40B4-BE49-F238E27FC236}">
                <a16:creationId xmlns:a16="http://schemas.microsoft.com/office/drawing/2014/main" id="{00266B6F-60A3-7C70-E061-BAE418AC8BDE}"/>
              </a:ext>
            </a:extLst>
          </p:cNvPr>
          <p:cNvPicPr>
            <a:picLocks noChangeAspect="1"/>
          </p:cNvPicPr>
          <p:nvPr/>
        </p:nvPicPr>
        <p:blipFill>
          <a:blip r:embed="rId3"/>
          <a:stretch>
            <a:fillRect/>
          </a:stretch>
        </p:blipFill>
        <p:spPr>
          <a:xfrm>
            <a:off x="7912680" y="1298474"/>
            <a:ext cx="2674583" cy="1901926"/>
          </a:xfrm>
          <a:prstGeom prst="rect">
            <a:avLst/>
          </a:prstGeom>
        </p:spPr>
      </p:pic>
      <p:sp>
        <p:nvSpPr>
          <p:cNvPr id="15" name="TextBox 14">
            <a:extLst>
              <a:ext uri="{FF2B5EF4-FFF2-40B4-BE49-F238E27FC236}">
                <a16:creationId xmlns:a16="http://schemas.microsoft.com/office/drawing/2014/main" id="{948B6C49-D826-52F0-29D1-4BDABAEBF268}"/>
              </a:ext>
            </a:extLst>
          </p:cNvPr>
          <p:cNvSpPr txBox="1"/>
          <p:nvPr/>
        </p:nvSpPr>
        <p:spPr>
          <a:xfrm>
            <a:off x="635000" y="3978532"/>
            <a:ext cx="6096000" cy="646331"/>
          </a:xfrm>
          <a:prstGeom prst="rect">
            <a:avLst/>
          </a:prstGeom>
          <a:noFill/>
        </p:spPr>
        <p:txBody>
          <a:bodyPr wrap="square">
            <a:spAutoFit/>
          </a:bodyPr>
          <a:lstStyle/>
          <a:p>
            <a:r>
              <a:rPr lang="en-US" dirty="0"/>
              <a:t>Datasets: </a:t>
            </a:r>
          </a:p>
          <a:p>
            <a:endParaRPr lang="en-US" dirty="0"/>
          </a:p>
        </p:txBody>
      </p:sp>
      <p:grpSp>
        <p:nvGrpSpPr>
          <p:cNvPr id="38" name="Group 37">
            <a:extLst>
              <a:ext uri="{FF2B5EF4-FFF2-40B4-BE49-F238E27FC236}">
                <a16:creationId xmlns:a16="http://schemas.microsoft.com/office/drawing/2014/main" id="{772794DE-AEA7-0C22-0324-257019FE190C}"/>
              </a:ext>
            </a:extLst>
          </p:cNvPr>
          <p:cNvGrpSpPr/>
          <p:nvPr/>
        </p:nvGrpSpPr>
        <p:grpSpPr>
          <a:xfrm>
            <a:off x="2396814" y="4605813"/>
            <a:ext cx="4156386" cy="1833265"/>
            <a:chOff x="1253814" y="4631266"/>
            <a:chExt cx="4156386" cy="1833265"/>
          </a:xfrm>
        </p:grpSpPr>
        <p:sp>
          <p:nvSpPr>
            <p:cNvPr id="16" name="Cube 15">
              <a:extLst>
                <a:ext uri="{FF2B5EF4-FFF2-40B4-BE49-F238E27FC236}">
                  <a16:creationId xmlns:a16="http://schemas.microsoft.com/office/drawing/2014/main" id="{211349D5-EC53-5A04-B9EA-93BF8BEF266A}"/>
                </a:ext>
              </a:extLst>
            </p:cNvPr>
            <p:cNvSpPr/>
            <p:nvPr/>
          </p:nvSpPr>
          <p:spPr>
            <a:xfrm>
              <a:off x="1600200" y="4665133"/>
              <a:ext cx="1447800" cy="1295400"/>
            </a:xfrm>
            <a:prstGeom prst="cube">
              <a:avLst>
                <a:gd name="adj" fmla="val 4199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id="{0DEDAC67-3E49-3729-1AE2-0C97068B6C89}"/>
                </a:ext>
              </a:extLst>
            </p:cNvPr>
            <p:cNvSpPr/>
            <p:nvPr/>
          </p:nvSpPr>
          <p:spPr>
            <a:xfrm>
              <a:off x="3962400" y="4665133"/>
              <a:ext cx="1447800" cy="1295400"/>
            </a:xfrm>
            <a:prstGeom prst="cube">
              <a:avLst>
                <a:gd name="adj" fmla="val 3937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48B9FC11-DAC7-F7C8-488E-1753FA106572}"/>
                </a:ext>
              </a:extLst>
            </p:cNvPr>
            <p:cNvSpPr/>
            <p:nvPr/>
          </p:nvSpPr>
          <p:spPr>
            <a:xfrm>
              <a:off x="3200400" y="5181600"/>
              <a:ext cx="4826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6867E84-9850-514B-84A7-14582FE8E16C}"/>
                </a:ext>
              </a:extLst>
            </p:cNvPr>
            <p:cNvCxnSpPr/>
            <p:nvPr/>
          </p:nvCxnSpPr>
          <p:spPr>
            <a:xfrm flipV="1">
              <a:off x="1447800" y="4665133"/>
              <a:ext cx="533400" cy="5164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1B3B5D2-EA0F-BE8B-B6E0-FEDD0086AAC0}"/>
                </a:ext>
              </a:extLst>
            </p:cNvPr>
            <p:cNvCxnSpPr>
              <a:cxnSpLocks/>
            </p:cNvCxnSpPr>
            <p:nvPr/>
          </p:nvCxnSpPr>
          <p:spPr>
            <a:xfrm flipV="1">
              <a:off x="1447800" y="5279197"/>
              <a:ext cx="12700" cy="7575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B6A1A72-4406-92F8-DC43-EB3D99FCE5D2}"/>
                </a:ext>
              </a:extLst>
            </p:cNvPr>
            <p:cNvCxnSpPr>
              <a:cxnSpLocks/>
            </p:cNvCxnSpPr>
            <p:nvPr/>
          </p:nvCxnSpPr>
          <p:spPr>
            <a:xfrm>
              <a:off x="1600200" y="6070600"/>
              <a:ext cx="914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510F5AE-E026-4A04-7230-D3A49B089B3F}"/>
                </a:ext>
              </a:extLst>
            </p:cNvPr>
            <p:cNvSpPr txBox="1"/>
            <p:nvPr/>
          </p:nvSpPr>
          <p:spPr>
            <a:xfrm>
              <a:off x="1253814" y="4647399"/>
              <a:ext cx="535724" cy="369332"/>
            </a:xfrm>
            <a:prstGeom prst="rect">
              <a:avLst/>
            </a:prstGeom>
            <a:noFill/>
          </p:spPr>
          <p:txBody>
            <a:bodyPr wrap="square" rtlCol="0">
              <a:spAutoFit/>
            </a:bodyPr>
            <a:lstStyle/>
            <a:p>
              <a:r>
                <a:rPr lang="en-US" dirty="0"/>
                <a:t>242</a:t>
              </a:r>
            </a:p>
          </p:txBody>
        </p:sp>
        <p:sp>
          <p:nvSpPr>
            <p:cNvPr id="26" name="TextBox 25">
              <a:extLst>
                <a:ext uri="{FF2B5EF4-FFF2-40B4-BE49-F238E27FC236}">
                  <a16:creationId xmlns:a16="http://schemas.microsoft.com/office/drawing/2014/main" id="{D305CC19-3A5D-5A9A-EE85-32E3CF923544}"/>
                </a:ext>
              </a:extLst>
            </p:cNvPr>
            <p:cNvSpPr txBox="1"/>
            <p:nvPr/>
          </p:nvSpPr>
          <p:spPr>
            <a:xfrm>
              <a:off x="3647972" y="4647399"/>
              <a:ext cx="535724" cy="369332"/>
            </a:xfrm>
            <a:prstGeom prst="rect">
              <a:avLst/>
            </a:prstGeom>
            <a:noFill/>
          </p:spPr>
          <p:txBody>
            <a:bodyPr wrap="square" rtlCol="0">
              <a:spAutoFit/>
            </a:bodyPr>
            <a:lstStyle/>
            <a:p>
              <a:r>
                <a:rPr lang="en-US" dirty="0"/>
                <a:t>198</a:t>
              </a:r>
            </a:p>
          </p:txBody>
        </p:sp>
        <p:cxnSp>
          <p:nvCxnSpPr>
            <p:cNvPr id="27" name="Straight Arrow Connector 26">
              <a:extLst>
                <a:ext uri="{FF2B5EF4-FFF2-40B4-BE49-F238E27FC236}">
                  <a16:creationId xmlns:a16="http://schemas.microsoft.com/office/drawing/2014/main" id="{36E05027-EB65-DBB3-57A8-48205B47059D}"/>
                </a:ext>
              </a:extLst>
            </p:cNvPr>
            <p:cNvCxnSpPr/>
            <p:nvPr/>
          </p:nvCxnSpPr>
          <p:spPr>
            <a:xfrm flipV="1">
              <a:off x="3869267" y="4631266"/>
              <a:ext cx="533400" cy="5164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D3B007-9902-4A60-35D2-365DA42E95DA}"/>
                </a:ext>
              </a:extLst>
            </p:cNvPr>
            <p:cNvCxnSpPr>
              <a:cxnSpLocks/>
            </p:cNvCxnSpPr>
            <p:nvPr/>
          </p:nvCxnSpPr>
          <p:spPr>
            <a:xfrm flipV="1">
              <a:off x="3869267" y="5245330"/>
              <a:ext cx="12700" cy="7575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F98415C-312C-4D29-2C76-2321CB324906}"/>
                </a:ext>
              </a:extLst>
            </p:cNvPr>
            <p:cNvCxnSpPr>
              <a:cxnSpLocks/>
            </p:cNvCxnSpPr>
            <p:nvPr/>
          </p:nvCxnSpPr>
          <p:spPr>
            <a:xfrm>
              <a:off x="4021667" y="6036733"/>
              <a:ext cx="914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B7E456C-2B48-94CF-46CD-50DE91C50DFA}"/>
                </a:ext>
              </a:extLst>
            </p:cNvPr>
            <p:cNvSpPr txBox="1"/>
            <p:nvPr/>
          </p:nvSpPr>
          <p:spPr>
            <a:xfrm>
              <a:off x="3433233" y="6095199"/>
              <a:ext cx="1934953" cy="369332"/>
            </a:xfrm>
            <a:prstGeom prst="rect">
              <a:avLst/>
            </a:prstGeom>
            <a:noFill/>
          </p:spPr>
          <p:txBody>
            <a:bodyPr wrap="none" rtlCol="0">
              <a:spAutoFit/>
            </a:bodyPr>
            <a:lstStyle/>
            <a:p>
              <a:r>
                <a:rPr lang="en-US" dirty="0"/>
                <a:t>Low SNR Removed</a:t>
              </a:r>
            </a:p>
          </p:txBody>
        </p:sp>
        <p:sp>
          <p:nvSpPr>
            <p:cNvPr id="34" name="TextBox 33">
              <a:extLst>
                <a:ext uri="{FF2B5EF4-FFF2-40B4-BE49-F238E27FC236}">
                  <a16:creationId xmlns:a16="http://schemas.microsoft.com/office/drawing/2014/main" id="{FC53AD26-6409-221E-22B6-FEBEEC14856B}"/>
                </a:ext>
              </a:extLst>
            </p:cNvPr>
            <p:cNvSpPr txBox="1"/>
            <p:nvPr/>
          </p:nvSpPr>
          <p:spPr>
            <a:xfrm>
              <a:off x="1284752" y="6095199"/>
              <a:ext cx="1545295" cy="369332"/>
            </a:xfrm>
            <a:prstGeom prst="rect">
              <a:avLst/>
            </a:prstGeom>
            <a:noFill/>
          </p:spPr>
          <p:txBody>
            <a:bodyPr wrap="none" rtlCol="0">
              <a:spAutoFit/>
            </a:bodyPr>
            <a:lstStyle/>
            <a:p>
              <a:r>
                <a:rPr lang="en-US" dirty="0"/>
                <a:t>Original Image</a:t>
              </a:r>
            </a:p>
          </p:txBody>
        </p:sp>
      </p:grpSp>
      <p:sp>
        <p:nvSpPr>
          <p:cNvPr id="2" name="Rectangle 1">
            <a:extLst>
              <a:ext uri="{FF2B5EF4-FFF2-40B4-BE49-F238E27FC236}">
                <a16:creationId xmlns:a16="http://schemas.microsoft.com/office/drawing/2014/main" id="{32381B65-9BBC-BD79-67A8-49ED740117C7}"/>
              </a:ext>
            </a:extLst>
          </p:cNvPr>
          <p:cNvSpPr/>
          <p:nvPr/>
        </p:nvSpPr>
        <p:spPr>
          <a:xfrm>
            <a:off x="8172445" y="4454542"/>
            <a:ext cx="1263654" cy="15906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a:extLst>
              <a:ext uri="{FF2B5EF4-FFF2-40B4-BE49-F238E27FC236}">
                <a16:creationId xmlns:a16="http://schemas.microsoft.com/office/drawing/2014/main" id="{73CDB3E2-042A-47E7-AEB4-FACD124F590E}"/>
              </a:ext>
            </a:extLst>
          </p:cNvPr>
          <p:cNvSpPr/>
          <p:nvPr/>
        </p:nvSpPr>
        <p:spPr>
          <a:xfrm>
            <a:off x="6985000" y="5134980"/>
            <a:ext cx="4826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CF3EFE-23FD-4329-A2C6-BCB02D945440}"/>
              </a:ext>
            </a:extLst>
          </p:cNvPr>
          <p:cNvSpPr txBox="1"/>
          <p:nvPr/>
        </p:nvSpPr>
        <p:spPr>
          <a:xfrm>
            <a:off x="7717406" y="6074311"/>
            <a:ext cx="2046842" cy="369332"/>
          </a:xfrm>
          <a:prstGeom prst="rect">
            <a:avLst/>
          </a:prstGeom>
          <a:noFill/>
        </p:spPr>
        <p:txBody>
          <a:bodyPr wrap="none" rtlCol="0">
            <a:spAutoFit/>
          </a:bodyPr>
          <a:lstStyle/>
          <a:p>
            <a:r>
              <a:rPr lang="en-US" dirty="0"/>
              <a:t>Flatten  Data Matrix</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B57778-7C46-B857-78A3-6EEDAA640C68}"/>
                  </a:ext>
                </a:extLst>
              </p:cNvPr>
              <p:cNvSpPr txBox="1"/>
              <p:nvPr/>
            </p:nvSpPr>
            <p:spPr>
              <a:xfrm rot="16200000">
                <a:off x="7425012" y="5124615"/>
                <a:ext cx="12207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𝑝𝑖𝑥𝑒𝑙𝑠</m:t>
                      </m:r>
                      <m:r>
                        <a:rPr lang="en-US" sz="1400" b="0" i="1" smtClean="0">
                          <a:latin typeface="Cambria Math" panose="02040503050406030204" pitchFamily="18" charset="0"/>
                        </a:rPr>
                        <m:t> × </m:t>
                      </m:r>
                      <m:r>
                        <a:rPr lang="en-US" sz="1400" b="0" i="1" smtClean="0">
                          <a:latin typeface="Cambria Math" panose="02040503050406030204" pitchFamily="18" charset="0"/>
                          <a:ea typeface="Cambria Math" panose="02040503050406030204" pitchFamily="18" charset="0"/>
                        </a:rPr>
                        <m:t>𝑝𝑖𝑥𝑒𝑙𝑠</m:t>
                      </m:r>
                    </m:oMath>
                  </m:oMathPara>
                </a14:m>
                <a:endParaRPr lang="en-US" dirty="0"/>
              </a:p>
            </p:txBody>
          </p:sp>
        </mc:Choice>
        <mc:Fallback xmlns="">
          <p:sp>
            <p:nvSpPr>
              <p:cNvPr id="8" name="TextBox 7">
                <a:extLst>
                  <a:ext uri="{FF2B5EF4-FFF2-40B4-BE49-F238E27FC236}">
                    <a16:creationId xmlns:a16="http://schemas.microsoft.com/office/drawing/2014/main" id="{06B57778-7C46-B857-78A3-6EEDAA640C68}"/>
                  </a:ext>
                </a:extLst>
              </p:cNvPr>
              <p:cNvSpPr txBox="1">
                <a:spLocks noRot="1" noChangeAspect="1" noMove="1" noResize="1" noEditPoints="1" noAdjustHandles="1" noChangeArrowheads="1" noChangeShapeType="1" noTextEdit="1"/>
              </p:cNvSpPr>
              <p:nvPr/>
            </p:nvSpPr>
            <p:spPr>
              <a:xfrm rot="16200000">
                <a:off x="7425012" y="5124615"/>
                <a:ext cx="1220782" cy="215444"/>
              </a:xfrm>
              <a:prstGeom prst="rect">
                <a:avLst/>
              </a:prstGeom>
              <a:blipFill>
                <a:blip r:embed="rId4"/>
                <a:stretch>
                  <a:fillRect l="-11111" t="-4124" r="-33333" b="-515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B6717B3-0227-759A-AB1D-756E5B4C5CC9}"/>
              </a:ext>
            </a:extLst>
          </p:cNvPr>
          <p:cNvSpPr txBox="1"/>
          <p:nvPr/>
        </p:nvSpPr>
        <p:spPr>
          <a:xfrm>
            <a:off x="8536410" y="4117031"/>
            <a:ext cx="535724" cy="369332"/>
          </a:xfrm>
          <a:prstGeom prst="rect">
            <a:avLst/>
          </a:prstGeom>
          <a:noFill/>
        </p:spPr>
        <p:txBody>
          <a:bodyPr wrap="square" rtlCol="0">
            <a:spAutoFit/>
          </a:bodyPr>
          <a:lstStyle/>
          <a:p>
            <a:r>
              <a:rPr lang="en-US" dirty="0"/>
              <a:t>198</a:t>
            </a:r>
          </a:p>
        </p:txBody>
      </p:sp>
    </p:spTree>
    <p:extLst>
      <p:ext uri="{BB962C8B-B14F-4D97-AF65-F5344CB8AC3E}">
        <p14:creationId xmlns:p14="http://schemas.microsoft.com/office/powerpoint/2010/main" val="330800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r>
              <a:rPr lang="en-US" dirty="0"/>
              <a:t>Image: Google Earth</a:t>
            </a:r>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lstStyle/>
          <a:p>
            <a:r>
              <a:rPr lang="en-US" dirty="0"/>
              <a:t>Case Studies in Sri Lanka’s Mineral Exploration</a:t>
            </a:r>
          </a:p>
        </p:txBody>
      </p:sp>
      <p:sp>
        <p:nvSpPr>
          <p:cNvPr id="2" name="TextBox 1">
            <a:extLst>
              <a:ext uri="{FF2B5EF4-FFF2-40B4-BE49-F238E27FC236}">
                <a16:creationId xmlns:a16="http://schemas.microsoft.com/office/drawing/2014/main" id="{B7315DE5-D7BE-2902-F4F9-95736BD4293A}"/>
              </a:ext>
            </a:extLst>
          </p:cNvPr>
          <p:cNvSpPr txBox="1"/>
          <p:nvPr/>
        </p:nvSpPr>
        <p:spPr>
          <a:xfrm>
            <a:off x="321733" y="933390"/>
            <a:ext cx="5943600" cy="400110"/>
          </a:xfrm>
          <a:prstGeom prst="rect">
            <a:avLst/>
          </a:prstGeom>
          <a:noFill/>
        </p:spPr>
        <p:txBody>
          <a:bodyPr wrap="square" rtlCol="0">
            <a:spAutoFit/>
          </a:bodyPr>
          <a:lstStyle/>
          <a:p>
            <a:r>
              <a:rPr lang="en-US" sz="2000" dirty="0"/>
              <a:t>Sites and Minerals </a:t>
            </a:r>
          </a:p>
        </p:txBody>
      </p:sp>
      <p:pic>
        <p:nvPicPr>
          <p:cNvPr id="5" name="Picture 4" descr="A map of the island of sri lanka&#10;&#10;Description automatically generated">
            <a:extLst>
              <a:ext uri="{FF2B5EF4-FFF2-40B4-BE49-F238E27FC236}">
                <a16:creationId xmlns:a16="http://schemas.microsoft.com/office/drawing/2014/main" id="{F82DC7E2-C509-12EC-F18C-FD75CD41F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624" y="778329"/>
            <a:ext cx="6372147" cy="5851071"/>
          </a:xfrm>
          <a:prstGeom prst="rect">
            <a:avLst/>
          </a:prstGeom>
        </p:spPr>
      </p:pic>
      <p:pic>
        <p:nvPicPr>
          <p:cNvPr id="11" name="Picture 10">
            <a:extLst>
              <a:ext uri="{FF2B5EF4-FFF2-40B4-BE49-F238E27FC236}">
                <a16:creationId xmlns:a16="http://schemas.microsoft.com/office/drawing/2014/main" id="{AA6A0E73-88B8-10DF-F6AF-59CA3BFCBCE9}"/>
              </a:ext>
            </a:extLst>
          </p:cNvPr>
          <p:cNvPicPr>
            <a:picLocks noChangeAspect="1"/>
          </p:cNvPicPr>
          <p:nvPr/>
        </p:nvPicPr>
        <p:blipFill>
          <a:blip r:embed="rId4"/>
          <a:stretch>
            <a:fillRect/>
          </a:stretch>
        </p:blipFill>
        <p:spPr>
          <a:xfrm>
            <a:off x="1085467" y="4181781"/>
            <a:ext cx="3665953" cy="2179257"/>
          </a:xfrm>
          <a:prstGeom prst="rect">
            <a:avLst/>
          </a:prstGeom>
        </p:spPr>
      </p:pic>
      <p:sp>
        <p:nvSpPr>
          <p:cNvPr id="3" name="TextBox 2">
            <a:extLst>
              <a:ext uri="{FF2B5EF4-FFF2-40B4-BE49-F238E27FC236}">
                <a16:creationId xmlns:a16="http://schemas.microsoft.com/office/drawing/2014/main" id="{3024B71E-1E8E-5EF9-451B-85F483641643}"/>
              </a:ext>
            </a:extLst>
          </p:cNvPr>
          <p:cNvSpPr txBox="1"/>
          <p:nvPr/>
        </p:nvSpPr>
        <p:spPr>
          <a:xfrm>
            <a:off x="446400" y="1601862"/>
            <a:ext cx="5759012" cy="2031325"/>
          </a:xfrm>
          <a:prstGeom prst="rect">
            <a:avLst/>
          </a:prstGeom>
          <a:noFill/>
        </p:spPr>
        <p:txBody>
          <a:bodyPr wrap="none" rtlCol="0">
            <a:spAutoFit/>
          </a:bodyPr>
          <a:lstStyle/>
          <a:p>
            <a:pPr marL="285750" indent="-285750">
              <a:buFont typeface="Arial" panose="020B0604020202020204" pitchFamily="34" charset="0"/>
              <a:buChar char="•"/>
            </a:pPr>
            <a:r>
              <a:rPr lang="en-US" dirty="0"/>
              <a:t>The study focuses on three minerals.</a:t>
            </a:r>
          </a:p>
          <a:p>
            <a:pPr marL="285750" indent="-285750">
              <a:buFont typeface="Arial" panose="020B0604020202020204" pitchFamily="34" charset="0"/>
              <a:buChar char="•"/>
            </a:pPr>
            <a:r>
              <a:rPr lang="en-US" b="0" i="0" u="none" strike="noStrike" dirty="0">
                <a:solidFill>
                  <a:srgbClr val="374151"/>
                </a:solidFill>
                <a:effectLst/>
                <a:latin typeface="Söhne"/>
              </a:rPr>
              <a:t>The regions of interest were selected based on previous </a:t>
            </a:r>
          </a:p>
          <a:p>
            <a:r>
              <a:rPr lang="en-US" b="0" i="0" u="none" strike="noStrike" dirty="0">
                <a:solidFill>
                  <a:srgbClr val="374151"/>
                </a:solidFill>
                <a:effectLst/>
                <a:latin typeface="Söhne"/>
              </a:rPr>
              <a:t>      studies and knowledge on mineral availability.</a:t>
            </a:r>
          </a:p>
          <a:p>
            <a:pPr marL="285750" indent="-285750">
              <a:buFont typeface="Arial" panose="020B0604020202020204" pitchFamily="34" charset="0"/>
              <a:buChar char="•"/>
            </a:pPr>
            <a:r>
              <a:rPr lang="en-US" dirty="0">
                <a:solidFill>
                  <a:srgbClr val="374151"/>
                </a:solidFill>
                <a:latin typeface="Söhne"/>
              </a:rPr>
              <a:t>Each location was  distinct  in terms of:</a:t>
            </a:r>
          </a:p>
          <a:p>
            <a:pPr marL="1657350" lvl="3" indent="-285750">
              <a:buFont typeface="Arial" panose="020B0604020202020204" pitchFamily="34" charset="0"/>
              <a:buChar char="•"/>
            </a:pPr>
            <a:r>
              <a:rPr lang="en-US" dirty="0">
                <a:solidFill>
                  <a:srgbClr val="374151"/>
                </a:solidFill>
                <a:latin typeface="Söhne"/>
              </a:rPr>
              <a:t>Mineral </a:t>
            </a:r>
          </a:p>
          <a:p>
            <a:pPr marL="1657350" lvl="3" indent="-285750">
              <a:buFont typeface="Arial" panose="020B0604020202020204" pitchFamily="34" charset="0"/>
              <a:buChar char="•"/>
            </a:pPr>
            <a:r>
              <a:rPr lang="en-US" dirty="0">
                <a:solidFill>
                  <a:srgbClr val="374151"/>
                </a:solidFill>
                <a:latin typeface="Söhne"/>
              </a:rPr>
              <a:t>Terrain </a:t>
            </a:r>
          </a:p>
          <a:p>
            <a:pPr marL="1657350" lvl="3" indent="-285750">
              <a:buFont typeface="Arial" panose="020B0604020202020204" pitchFamily="34" charset="0"/>
              <a:buChar char="•"/>
            </a:pPr>
            <a:r>
              <a:rPr lang="en-US" dirty="0">
                <a:solidFill>
                  <a:srgbClr val="374151"/>
                </a:solidFill>
                <a:latin typeface="Söhne"/>
              </a:rPr>
              <a:t>Relative availability of the mineral</a:t>
            </a:r>
            <a:endParaRPr lang="en-US" dirty="0"/>
          </a:p>
        </p:txBody>
      </p:sp>
      <p:sp>
        <p:nvSpPr>
          <p:cNvPr id="6" name="Rectangle 5">
            <a:extLst>
              <a:ext uri="{FF2B5EF4-FFF2-40B4-BE49-F238E27FC236}">
                <a16:creationId xmlns:a16="http://schemas.microsoft.com/office/drawing/2014/main" id="{4E9AE940-CC64-3622-8427-D48B2AA299ED}"/>
              </a:ext>
            </a:extLst>
          </p:cNvPr>
          <p:cNvSpPr/>
          <p:nvPr/>
        </p:nvSpPr>
        <p:spPr>
          <a:xfrm>
            <a:off x="1066800" y="5333998"/>
            <a:ext cx="3581400" cy="228601"/>
          </a:xfrm>
          <a:prstGeom prst="rect">
            <a:avLst/>
          </a:prstGeom>
          <a:solidFill>
            <a:schemeClr val="accent1">
              <a:alpha val="35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C59CAA-0578-557B-7ACB-DB689B18C724}"/>
              </a:ext>
            </a:extLst>
          </p:cNvPr>
          <p:cNvSpPr/>
          <p:nvPr/>
        </p:nvSpPr>
        <p:spPr>
          <a:xfrm>
            <a:off x="1052810" y="5924610"/>
            <a:ext cx="3581400" cy="228601"/>
          </a:xfrm>
          <a:prstGeom prst="rect">
            <a:avLst/>
          </a:prstGeom>
          <a:solidFill>
            <a:schemeClr val="accent1">
              <a:alpha val="35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107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lstStyle/>
          <a:p>
            <a:r>
              <a:rPr lang="en-US" dirty="0"/>
              <a:t>Results</a:t>
            </a:r>
          </a:p>
        </p:txBody>
      </p:sp>
      <p:sp>
        <p:nvSpPr>
          <p:cNvPr id="2" name="TextBox 1">
            <a:extLst>
              <a:ext uri="{FF2B5EF4-FFF2-40B4-BE49-F238E27FC236}">
                <a16:creationId xmlns:a16="http://schemas.microsoft.com/office/drawing/2014/main" id="{B7315DE5-D7BE-2902-F4F9-95736BD4293A}"/>
              </a:ext>
            </a:extLst>
          </p:cNvPr>
          <p:cNvSpPr txBox="1"/>
          <p:nvPr/>
        </p:nvSpPr>
        <p:spPr>
          <a:xfrm>
            <a:off x="304800" y="873552"/>
            <a:ext cx="5943600" cy="400110"/>
          </a:xfrm>
          <a:prstGeom prst="rect">
            <a:avLst/>
          </a:prstGeom>
          <a:noFill/>
        </p:spPr>
        <p:txBody>
          <a:bodyPr wrap="square" rtlCol="0">
            <a:spAutoFit/>
          </a:bodyPr>
          <a:lstStyle/>
          <a:p>
            <a:r>
              <a:rPr lang="en-US" sz="2000" dirty="0"/>
              <a:t>Identification of Macroscopical Components</a:t>
            </a:r>
          </a:p>
        </p:txBody>
      </p:sp>
      <p:pic>
        <p:nvPicPr>
          <p:cNvPr id="10" name="Picture 9">
            <a:extLst>
              <a:ext uri="{FF2B5EF4-FFF2-40B4-BE49-F238E27FC236}">
                <a16:creationId xmlns:a16="http://schemas.microsoft.com/office/drawing/2014/main" id="{12961EBC-CD34-EE71-D566-A3CCF09E67EE}"/>
              </a:ext>
            </a:extLst>
          </p:cNvPr>
          <p:cNvPicPr>
            <a:picLocks noChangeAspect="1"/>
          </p:cNvPicPr>
          <p:nvPr/>
        </p:nvPicPr>
        <p:blipFill rotWithShape="1">
          <a:blip r:embed="rId3"/>
          <a:srcRect l="73005" t="11098" r="4518" b="9116"/>
          <a:stretch/>
        </p:blipFill>
        <p:spPr>
          <a:xfrm>
            <a:off x="6400799" y="3687537"/>
            <a:ext cx="2362200" cy="2511738"/>
          </a:xfrm>
          <a:prstGeom prst="rect">
            <a:avLst/>
          </a:prstGeom>
        </p:spPr>
      </p:pic>
      <p:pic>
        <p:nvPicPr>
          <p:cNvPr id="12" name="Picture 11">
            <a:extLst>
              <a:ext uri="{FF2B5EF4-FFF2-40B4-BE49-F238E27FC236}">
                <a16:creationId xmlns:a16="http://schemas.microsoft.com/office/drawing/2014/main" id="{4AFB3618-52DB-0B2C-D121-496C4D0E9615}"/>
              </a:ext>
            </a:extLst>
          </p:cNvPr>
          <p:cNvPicPr>
            <a:picLocks noChangeAspect="1"/>
          </p:cNvPicPr>
          <p:nvPr/>
        </p:nvPicPr>
        <p:blipFill rotWithShape="1">
          <a:blip r:embed="rId3"/>
          <a:srcRect l="3177" t="-2222" r="9457" b="90554"/>
          <a:stretch/>
        </p:blipFill>
        <p:spPr>
          <a:xfrm>
            <a:off x="1600200" y="3068395"/>
            <a:ext cx="8382000" cy="400110"/>
          </a:xfrm>
          <a:prstGeom prst="rect">
            <a:avLst/>
          </a:prstGeom>
        </p:spPr>
      </p:pic>
      <p:pic>
        <p:nvPicPr>
          <p:cNvPr id="14" name="Picture 13">
            <a:extLst>
              <a:ext uri="{FF2B5EF4-FFF2-40B4-BE49-F238E27FC236}">
                <a16:creationId xmlns:a16="http://schemas.microsoft.com/office/drawing/2014/main" id="{88CB2CD1-F0B9-3053-549C-D06FEFE11564}"/>
              </a:ext>
            </a:extLst>
          </p:cNvPr>
          <p:cNvPicPr>
            <a:picLocks noChangeAspect="1"/>
          </p:cNvPicPr>
          <p:nvPr/>
        </p:nvPicPr>
        <p:blipFill>
          <a:blip r:embed="rId4"/>
          <a:stretch>
            <a:fillRect/>
          </a:stretch>
        </p:blipFill>
        <p:spPr>
          <a:xfrm>
            <a:off x="2706910" y="1374785"/>
            <a:ext cx="6778180" cy="1582616"/>
          </a:xfrm>
          <a:prstGeom prst="rect">
            <a:avLst/>
          </a:prstGeom>
        </p:spPr>
      </p:pic>
      <p:sp>
        <p:nvSpPr>
          <p:cNvPr id="16" name="TextBox 15">
            <a:extLst>
              <a:ext uri="{FF2B5EF4-FFF2-40B4-BE49-F238E27FC236}">
                <a16:creationId xmlns:a16="http://schemas.microsoft.com/office/drawing/2014/main" id="{A84F4E2E-1A25-4558-1D8E-A747055DABD4}"/>
              </a:ext>
            </a:extLst>
          </p:cNvPr>
          <p:cNvSpPr txBox="1"/>
          <p:nvPr/>
        </p:nvSpPr>
        <p:spPr>
          <a:xfrm>
            <a:off x="7750125" y="6164357"/>
            <a:ext cx="2025747" cy="369332"/>
          </a:xfrm>
          <a:prstGeom prst="rect">
            <a:avLst/>
          </a:prstGeom>
          <a:noFill/>
        </p:spPr>
        <p:txBody>
          <a:bodyPr wrap="none" rtlCol="0">
            <a:spAutoFit/>
          </a:bodyPr>
          <a:lstStyle/>
          <a:p>
            <a:r>
              <a:rPr lang="en-US" dirty="0" err="1"/>
              <a:t>Murunkan</a:t>
            </a:r>
            <a:r>
              <a:rPr lang="en-US" dirty="0"/>
              <a:t>- </a:t>
            </a:r>
            <a:r>
              <a:rPr lang="en-US" dirty="0" err="1"/>
              <a:t>Mannar</a:t>
            </a:r>
            <a:endParaRPr lang="en-US" dirty="0"/>
          </a:p>
        </p:txBody>
      </p:sp>
      <p:grpSp>
        <p:nvGrpSpPr>
          <p:cNvPr id="19" name="Group 18">
            <a:extLst>
              <a:ext uri="{FF2B5EF4-FFF2-40B4-BE49-F238E27FC236}">
                <a16:creationId xmlns:a16="http://schemas.microsoft.com/office/drawing/2014/main" id="{6028B402-E8DA-2F33-6823-32EF878286A3}"/>
              </a:ext>
            </a:extLst>
          </p:cNvPr>
          <p:cNvGrpSpPr/>
          <p:nvPr/>
        </p:nvGrpSpPr>
        <p:grpSpPr>
          <a:xfrm>
            <a:off x="454284" y="3687537"/>
            <a:ext cx="5435600" cy="2881070"/>
            <a:chOff x="454284" y="3687537"/>
            <a:chExt cx="5435600" cy="2881070"/>
          </a:xfrm>
        </p:grpSpPr>
        <p:pic>
          <p:nvPicPr>
            <p:cNvPr id="7" name="Picture 6">
              <a:extLst>
                <a:ext uri="{FF2B5EF4-FFF2-40B4-BE49-F238E27FC236}">
                  <a16:creationId xmlns:a16="http://schemas.microsoft.com/office/drawing/2014/main" id="{551DAAE4-9604-2907-5E53-C40F2F1A2223}"/>
                </a:ext>
              </a:extLst>
            </p:cNvPr>
            <p:cNvPicPr>
              <a:picLocks noChangeAspect="1"/>
            </p:cNvPicPr>
            <p:nvPr/>
          </p:nvPicPr>
          <p:blipFill rotWithShape="1">
            <a:blip r:embed="rId3"/>
            <a:srcRect l="2900" t="11819" r="74622" b="8177"/>
            <a:stretch/>
          </p:blipFill>
          <p:spPr>
            <a:xfrm>
              <a:off x="3527684" y="3687537"/>
              <a:ext cx="2362200" cy="2511738"/>
            </a:xfrm>
            <a:prstGeom prst="rect">
              <a:avLst/>
            </a:prstGeom>
          </p:spPr>
        </p:pic>
        <p:sp>
          <p:nvSpPr>
            <p:cNvPr id="15" name="TextBox 14">
              <a:extLst>
                <a:ext uri="{FF2B5EF4-FFF2-40B4-BE49-F238E27FC236}">
                  <a16:creationId xmlns:a16="http://schemas.microsoft.com/office/drawing/2014/main" id="{A9C70667-58B1-F1FD-0DA0-51FC14BF7B49}"/>
                </a:ext>
              </a:extLst>
            </p:cNvPr>
            <p:cNvSpPr txBox="1"/>
            <p:nvPr/>
          </p:nvSpPr>
          <p:spPr>
            <a:xfrm>
              <a:off x="2907140" y="6199275"/>
              <a:ext cx="738920" cy="369332"/>
            </a:xfrm>
            <a:prstGeom prst="rect">
              <a:avLst/>
            </a:prstGeom>
            <a:noFill/>
          </p:spPr>
          <p:txBody>
            <a:bodyPr wrap="none" rtlCol="0">
              <a:spAutoFit/>
            </a:bodyPr>
            <a:lstStyle/>
            <a:p>
              <a:r>
                <a:rPr lang="en-US" dirty="0"/>
                <a:t>Jaffna</a:t>
              </a:r>
            </a:p>
          </p:txBody>
        </p:sp>
        <p:pic>
          <p:nvPicPr>
            <p:cNvPr id="18" name="Picture 17" descr="A graph showing the different types of soil&#10;&#10;Description automatically generated">
              <a:extLst>
                <a:ext uri="{FF2B5EF4-FFF2-40B4-BE49-F238E27FC236}">
                  <a16:creationId xmlns:a16="http://schemas.microsoft.com/office/drawing/2014/main" id="{64366029-AB8C-862E-1488-5A4C0C493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284" y="3766500"/>
              <a:ext cx="3073400" cy="2305050"/>
            </a:xfrm>
            <a:prstGeom prst="rect">
              <a:avLst/>
            </a:prstGeom>
          </p:spPr>
        </p:pic>
      </p:grpSp>
      <p:pic>
        <p:nvPicPr>
          <p:cNvPr id="21" name="Picture 20" descr="A graph showing different types of soil&#10;&#10;Description automatically generated">
            <a:extLst>
              <a:ext uri="{FF2B5EF4-FFF2-40B4-BE49-F238E27FC236}">
                <a16:creationId xmlns:a16="http://schemas.microsoft.com/office/drawing/2014/main" id="{80C6726C-6B95-AE11-249A-21DDB59A4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2998" y="3740950"/>
            <a:ext cx="3336887" cy="2458325"/>
          </a:xfrm>
          <a:prstGeom prst="rect">
            <a:avLst/>
          </a:prstGeom>
        </p:spPr>
      </p:pic>
    </p:spTree>
    <p:extLst>
      <p:ext uri="{BB962C8B-B14F-4D97-AF65-F5344CB8AC3E}">
        <p14:creationId xmlns:p14="http://schemas.microsoft.com/office/powerpoint/2010/main" val="182326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5F20-1780-6C75-83C8-5E9E8CAD9BAF}"/>
              </a:ext>
            </a:extLst>
          </p:cNvPr>
          <p:cNvSpPr>
            <a:spLocks noGrp="1"/>
          </p:cNvSpPr>
          <p:nvPr>
            <p:ph type="title"/>
          </p:nvPr>
        </p:nvSpPr>
        <p:spPr/>
        <p:txBody>
          <a:bodyPr/>
          <a:lstStyle/>
          <a:p>
            <a:r>
              <a:rPr lang="en-US" dirty="0"/>
              <a:t>Results </a:t>
            </a:r>
          </a:p>
        </p:txBody>
      </p:sp>
      <p:sp>
        <p:nvSpPr>
          <p:cNvPr id="4" name="Text Placeholder 3">
            <a:extLst>
              <a:ext uri="{FF2B5EF4-FFF2-40B4-BE49-F238E27FC236}">
                <a16:creationId xmlns:a16="http://schemas.microsoft.com/office/drawing/2014/main" id="{5D01A511-9E6E-5069-DB3C-E706D27DAD47}"/>
              </a:ext>
            </a:extLst>
          </p:cNvPr>
          <p:cNvSpPr>
            <a:spLocks noGrp="1"/>
          </p:cNvSpPr>
          <p:nvPr>
            <p:ph type="body" sz="quarter" idx="11"/>
          </p:nvPr>
        </p:nvSpPr>
        <p:spPr/>
        <p:txBody>
          <a:bodyPr/>
          <a:lstStyle/>
          <a:p>
            <a:endParaRPr lang="en-US"/>
          </a:p>
        </p:txBody>
      </p:sp>
      <p:sp>
        <p:nvSpPr>
          <p:cNvPr id="5" name="TextBox 4">
            <a:extLst>
              <a:ext uri="{FF2B5EF4-FFF2-40B4-BE49-F238E27FC236}">
                <a16:creationId xmlns:a16="http://schemas.microsoft.com/office/drawing/2014/main" id="{BE16FF5D-608E-3CFF-8C7F-6E22E602E82B}"/>
              </a:ext>
            </a:extLst>
          </p:cNvPr>
          <p:cNvSpPr txBox="1"/>
          <p:nvPr/>
        </p:nvSpPr>
        <p:spPr>
          <a:xfrm>
            <a:off x="304800" y="873552"/>
            <a:ext cx="5943600" cy="400110"/>
          </a:xfrm>
          <a:prstGeom prst="rect">
            <a:avLst/>
          </a:prstGeom>
          <a:noFill/>
        </p:spPr>
        <p:txBody>
          <a:bodyPr wrap="square" rtlCol="0">
            <a:spAutoFit/>
          </a:bodyPr>
          <a:lstStyle/>
          <a:p>
            <a:r>
              <a:rPr lang="en-US" sz="2000" dirty="0"/>
              <a:t>Soil Pixel Alignment for Purity</a:t>
            </a:r>
          </a:p>
        </p:txBody>
      </p:sp>
      <p:pic>
        <p:nvPicPr>
          <p:cNvPr id="11" name="Picture 10" descr="A graph of different colored lines&#10;&#10;Description automatically generated">
            <a:extLst>
              <a:ext uri="{FF2B5EF4-FFF2-40B4-BE49-F238E27FC236}">
                <a16:creationId xmlns:a16="http://schemas.microsoft.com/office/drawing/2014/main" id="{20824D9C-C42D-D7E0-808D-E13B4F782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191077"/>
            <a:ext cx="4495800" cy="3904923"/>
          </a:xfrm>
          <a:prstGeom prst="rect">
            <a:avLst/>
          </a:prstGeom>
        </p:spPr>
      </p:pic>
      <p:sp>
        <p:nvSpPr>
          <p:cNvPr id="12" name="TextBox 11">
            <a:extLst>
              <a:ext uri="{FF2B5EF4-FFF2-40B4-BE49-F238E27FC236}">
                <a16:creationId xmlns:a16="http://schemas.microsoft.com/office/drawing/2014/main" id="{D1BFA06C-7000-715C-5B10-CAA054FD14E0}"/>
              </a:ext>
            </a:extLst>
          </p:cNvPr>
          <p:cNvSpPr txBox="1"/>
          <p:nvPr/>
        </p:nvSpPr>
        <p:spPr>
          <a:xfrm>
            <a:off x="3503480" y="1867911"/>
            <a:ext cx="5183983" cy="646331"/>
          </a:xfrm>
          <a:prstGeom prst="rect">
            <a:avLst/>
          </a:prstGeom>
          <a:noFill/>
        </p:spPr>
        <p:txBody>
          <a:bodyPr wrap="none" rtlCol="0">
            <a:spAutoFit/>
          </a:bodyPr>
          <a:lstStyle/>
          <a:p>
            <a:pPr algn="ctr"/>
            <a:r>
              <a:rPr lang="en-US" dirty="0"/>
              <a:t>Separation between mineral and impurity sub classes</a:t>
            </a:r>
          </a:p>
          <a:p>
            <a:pPr algn="ctr"/>
            <a:endParaRPr lang="en-US" dirty="0"/>
          </a:p>
        </p:txBody>
      </p:sp>
      <p:sp>
        <p:nvSpPr>
          <p:cNvPr id="13" name="TextBox 12">
            <a:extLst>
              <a:ext uri="{FF2B5EF4-FFF2-40B4-BE49-F238E27FC236}">
                <a16:creationId xmlns:a16="http://schemas.microsoft.com/office/drawing/2014/main" id="{31C6CB3A-6DD6-76F3-008E-807AE71B1CB6}"/>
              </a:ext>
            </a:extLst>
          </p:cNvPr>
          <p:cNvSpPr txBox="1"/>
          <p:nvPr/>
        </p:nvSpPr>
        <p:spPr>
          <a:xfrm>
            <a:off x="2667000" y="5808702"/>
            <a:ext cx="1931554" cy="369332"/>
          </a:xfrm>
          <a:prstGeom prst="rect">
            <a:avLst/>
          </a:prstGeom>
          <a:noFill/>
        </p:spPr>
        <p:txBody>
          <a:bodyPr wrap="none" rtlCol="0">
            <a:spAutoFit/>
          </a:bodyPr>
          <a:lstStyle/>
          <a:p>
            <a:pPr algn="ctr"/>
            <a:r>
              <a:rPr lang="en-US" dirty="0"/>
              <a:t>Jaffna – Limestone</a:t>
            </a:r>
          </a:p>
        </p:txBody>
      </p:sp>
      <p:pic>
        <p:nvPicPr>
          <p:cNvPr id="14" name="Picture 13" descr="A graph of different colored lines&#10;&#10;Description automatically generated">
            <a:extLst>
              <a:ext uri="{FF2B5EF4-FFF2-40B4-BE49-F238E27FC236}">
                <a16:creationId xmlns:a16="http://schemas.microsoft.com/office/drawing/2014/main" id="{C9B6A840-CE73-5827-2CB6-E730C404C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622" y="2255182"/>
            <a:ext cx="4495800" cy="3904923"/>
          </a:xfrm>
          <a:prstGeom prst="rect">
            <a:avLst/>
          </a:prstGeom>
        </p:spPr>
      </p:pic>
      <p:sp>
        <p:nvSpPr>
          <p:cNvPr id="15" name="TextBox 14">
            <a:extLst>
              <a:ext uri="{FF2B5EF4-FFF2-40B4-BE49-F238E27FC236}">
                <a16:creationId xmlns:a16="http://schemas.microsoft.com/office/drawing/2014/main" id="{CF35C2F9-D325-2108-393B-07FF07815B14}"/>
              </a:ext>
            </a:extLst>
          </p:cNvPr>
          <p:cNvSpPr txBox="1"/>
          <p:nvPr/>
        </p:nvSpPr>
        <p:spPr>
          <a:xfrm>
            <a:off x="7447749" y="5877764"/>
            <a:ext cx="2883546" cy="369332"/>
          </a:xfrm>
          <a:prstGeom prst="rect">
            <a:avLst/>
          </a:prstGeom>
          <a:noFill/>
        </p:spPr>
        <p:txBody>
          <a:bodyPr wrap="none" rtlCol="0">
            <a:spAutoFit/>
          </a:bodyPr>
          <a:lstStyle/>
          <a:p>
            <a:pPr algn="ctr"/>
            <a:r>
              <a:rPr lang="en-US" dirty="0" err="1"/>
              <a:t>Murunkan</a:t>
            </a:r>
            <a:r>
              <a:rPr lang="en-US" dirty="0"/>
              <a:t> - Montmorillonite</a:t>
            </a:r>
          </a:p>
        </p:txBody>
      </p:sp>
    </p:spTree>
    <p:extLst>
      <p:ext uri="{BB962C8B-B14F-4D97-AF65-F5344CB8AC3E}">
        <p14:creationId xmlns:p14="http://schemas.microsoft.com/office/powerpoint/2010/main" val="160038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326B-9631-C201-2101-6373C2D81A1E}"/>
              </a:ext>
            </a:extLst>
          </p:cNvPr>
          <p:cNvSpPr>
            <a:spLocks noGrp="1"/>
          </p:cNvSpPr>
          <p:nvPr>
            <p:ph type="title"/>
          </p:nvPr>
        </p:nvSpPr>
        <p:spPr/>
        <p:txBody>
          <a:bodyPr/>
          <a:lstStyle/>
          <a:p>
            <a:r>
              <a:rPr lang="en-US" dirty="0"/>
              <a:t>Results</a:t>
            </a:r>
          </a:p>
        </p:txBody>
      </p:sp>
      <p:pic>
        <p:nvPicPr>
          <p:cNvPr id="5" name="Picture 4">
            <a:extLst>
              <a:ext uri="{FF2B5EF4-FFF2-40B4-BE49-F238E27FC236}">
                <a16:creationId xmlns:a16="http://schemas.microsoft.com/office/drawing/2014/main" id="{8D4B0659-E897-0B5C-2E3E-A2FBD96FADEE}"/>
              </a:ext>
            </a:extLst>
          </p:cNvPr>
          <p:cNvPicPr>
            <a:picLocks noChangeAspect="1"/>
          </p:cNvPicPr>
          <p:nvPr/>
        </p:nvPicPr>
        <p:blipFill>
          <a:blip r:embed="rId3"/>
          <a:stretch>
            <a:fillRect/>
          </a:stretch>
        </p:blipFill>
        <p:spPr>
          <a:xfrm>
            <a:off x="1295400" y="4826141"/>
            <a:ext cx="3403600" cy="1772512"/>
          </a:xfrm>
          <a:prstGeom prst="rect">
            <a:avLst/>
          </a:prstGeom>
        </p:spPr>
      </p:pic>
      <p:sp>
        <p:nvSpPr>
          <p:cNvPr id="4" name="Text Placeholder 3">
            <a:extLst>
              <a:ext uri="{FF2B5EF4-FFF2-40B4-BE49-F238E27FC236}">
                <a16:creationId xmlns:a16="http://schemas.microsoft.com/office/drawing/2014/main" id="{75C16AA4-F52F-01FA-CD9D-8260F234040B}"/>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5904AC58-4CEB-6340-43A0-C0E0C81D9A0E}"/>
              </a:ext>
            </a:extLst>
          </p:cNvPr>
          <p:cNvPicPr>
            <a:picLocks noChangeAspect="1"/>
          </p:cNvPicPr>
          <p:nvPr/>
        </p:nvPicPr>
        <p:blipFill rotWithShape="1">
          <a:blip r:embed="rId4"/>
          <a:srcRect r="42222"/>
          <a:stretch/>
        </p:blipFill>
        <p:spPr>
          <a:xfrm>
            <a:off x="6248400" y="4795394"/>
            <a:ext cx="3403600" cy="1772512"/>
          </a:xfrm>
          <a:prstGeom prst="rect">
            <a:avLst/>
          </a:prstGeom>
        </p:spPr>
      </p:pic>
      <p:sp>
        <p:nvSpPr>
          <p:cNvPr id="8" name="TextBox 7">
            <a:extLst>
              <a:ext uri="{FF2B5EF4-FFF2-40B4-BE49-F238E27FC236}">
                <a16:creationId xmlns:a16="http://schemas.microsoft.com/office/drawing/2014/main" id="{0F3B5A20-03A1-1445-A0AE-FC7454DADFF6}"/>
              </a:ext>
            </a:extLst>
          </p:cNvPr>
          <p:cNvSpPr txBox="1"/>
          <p:nvPr/>
        </p:nvSpPr>
        <p:spPr>
          <a:xfrm>
            <a:off x="304800" y="873552"/>
            <a:ext cx="7924800" cy="400110"/>
          </a:xfrm>
          <a:prstGeom prst="rect">
            <a:avLst/>
          </a:prstGeom>
          <a:noFill/>
        </p:spPr>
        <p:txBody>
          <a:bodyPr wrap="square" rtlCol="0">
            <a:spAutoFit/>
          </a:bodyPr>
          <a:lstStyle/>
          <a:p>
            <a:r>
              <a:rPr lang="en-US" sz="2000" dirty="0"/>
              <a:t>Relative Availability in Comparison with the X-Ray Diffraction Test Results</a:t>
            </a:r>
          </a:p>
        </p:txBody>
      </p:sp>
      <p:sp>
        <p:nvSpPr>
          <p:cNvPr id="9" name="TextBox 8">
            <a:extLst>
              <a:ext uri="{FF2B5EF4-FFF2-40B4-BE49-F238E27FC236}">
                <a16:creationId xmlns:a16="http://schemas.microsoft.com/office/drawing/2014/main" id="{5E96B072-5EFB-9D5F-4F50-CCF219E2F1E5}"/>
              </a:ext>
            </a:extLst>
          </p:cNvPr>
          <p:cNvSpPr txBox="1"/>
          <p:nvPr/>
        </p:nvSpPr>
        <p:spPr>
          <a:xfrm>
            <a:off x="2133600" y="1662527"/>
            <a:ext cx="1886670" cy="369332"/>
          </a:xfrm>
          <a:prstGeom prst="rect">
            <a:avLst/>
          </a:prstGeom>
          <a:noFill/>
        </p:spPr>
        <p:txBody>
          <a:bodyPr wrap="none" rtlCol="0">
            <a:spAutoFit/>
          </a:bodyPr>
          <a:lstStyle/>
          <a:p>
            <a:r>
              <a:rPr lang="en-US" dirty="0"/>
              <a:t>Jaffna - Limestone</a:t>
            </a:r>
          </a:p>
        </p:txBody>
      </p:sp>
      <p:pic>
        <p:nvPicPr>
          <p:cNvPr id="11" name="Picture 10" descr="A satellite image of land&#10;&#10;Description automatically generated">
            <a:extLst>
              <a:ext uri="{FF2B5EF4-FFF2-40B4-BE49-F238E27FC236}">
                <a16:creationId xmlns:a16="http://schemas.microsoft.com/office/drawing/2014/main" id="{957150E7-C6E5-AF80-89ED-CED58FF7E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3435" y="2159141"/>
            <a:ext cx="2667000" cy="2667000"/>
          </a:xfrm>
          <a:prstGeom prst="rect">
            <a:avLst/>
          </a:prstGeom>
        </p:spPr>
      </p:pic>
      <p:pic>
        <p:nvPicPr>
          <p:cNvPr id="13" name="Picture 12" descr="A map of land with red dots&#10;&#10;Description automatically generated">
            <a:extLst>
              <a:ext uri="{FF2B5EF4-FFF2-40B4-BE49-F238E27FC236}">
                <a16:creationId xmlns:a16="http://schemas.microsoft.com/office/drawing/2014/main" id="{BA42E73F-142D-0012-0C55-DC3B100AD3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6699" y="2164559"/>
            <a:ext cx="2667001" cy="2656164"/>
          </a:xfrm>
          <a:prstGeom prst="rect">
            <a:avLst/>
          </a:prstGeom>
        </p:spPr>
      </p:pic>
      <p:sp>
        <p:nvSpPr>
          <p:cNvPr id="14" name="TextBox 13">
            <a:extLst>
              <a:ext uri="{FF2B5EF4-FFF2-40B4-BE49-F238E27FC236}">
                <a16:creationId xmlns:a16="http://schemas.microsoft.com/office/drawing/2014/main" id="{3E747292-94F4-D53E-FFB8-AAAD61D9B687}"/>
              </a:ext>
            </a:extLst>
          </p:cNvPr>
          <p:cNvSpPr txBox="1"/>
          <p:nvPr/>
        </p:nvSpPr>
        <p:spPr>
          <a:xfrm>
            <a:off x="6561325" y="1748193"/>
            <a:ext cx="2777748" cy="369332"/>
          </a:xfrm>
          <a:prstGeom prst="rect">
            <a:avLst/>
          </a:prstGeom>
          <a:noFill/>
        </p:spPr>
        <p:txBody>
          <a:bodyPr wrap="none" rtlCol="0">
            <a:spAutoFit/>
          </a:bodyPr>
          <a:lstStyle/>
          <a:p>
            <a:r>
              <a:rPr lang="en-US" dirty="0" err="1"/>
              <a:t>Murunkan</a:t>
            </a:r>
            <a:r>
              <a:rPr lang="en-US" dirty="0"/>
              <a:t>-Montmorillonite</a:t>
            </a:r>
          </a:p>
        </p:txBody>
      </p:sp>
    </p:spTree>
    <p:extLst>
      <p:ext uri="{BB962C8B-B14F-4D97-AF65-F5344CB8AC3E}">
        <p14:creationId xmlns:p14="http://schemas.microsoft.com/office/powerpoint/2010/main" val="391819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5B821-0BA6-B7A4-A87B-43A1D403CA2E}"/>
              </a:ext>
            </a:extLst>
          </p:cNvPr>
          <p:cNvSpPr>
            <a:spLocks noGrp="1"/>
          </p:cNvSpPr>
          <p:nvPr>
            <p:ph type="body" sz="quarter" idx="10"/>
          </p:nvPr>
        </p:nvSpPr>
        <p:spPr>
          <a:xfrm>
            <a:off x="4463143" y="3008555"/>
            <a:ext cx="3265714" cy="840889"/>
          </a:xfrm>
        </p:spPr>
        <p:txBody>
          <a:bodyPr/>
          <a:lstStyle/>
          <a:p>
            <a:pPr algn="ctr"/>
            <a:r>
              <a:rPr lang="en-US" sz="4800" dirty="0"/>
              <a:t>Thank You !</a:t>
            </a:r>
          </a:p>
        </p:txBody>
      </p:sp>
    </p:spTree>
    <p:extLst>
      <p:ext uri="{BB962C8B-B14F-4D97-AF65-F5344CB8AC3E}">
        <p14:creationId xmlns:p14="http://schemas.microsoft.com/office/powerpoint/2010/main" val="246553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7F74DB-7B9B-16C9-4F96-6CC677D794B0}"/>
              </a:ext>
            </a:extLst>
          </p:cNvPr>
          <p:cNvSpPr>
            <a:spLocks noGrp="1"/>
          </p:cNvSpPr>
          <p:nvPr>
            <p:ph type="body" sz="quarter" idx="10"/>
          </p:nvPr>
        </p:nvSpPr>
        <p:spPr>
          <a:xfrm>
            <a:off x="301690" y="1828801"/>
            <a:ext cx="11582400" cy="3352800"/>
          </a:xfrm>
        </p:spPr>
        <p:txBody>
          <a:bodyPr/>
          <a:lstStyle/>
          <a:p>
            <a:pPr>
              <a:buFont typeface="Arial" panose="020B0604020202020204" pitchFamily="34" charset="0"/>
              <a:buChar char="•"/>
            </a:pPr>
            <a:r>
              <a:rPr lang="en-US" dirty="0"/>
              <a:t>Introduction</a:t>
            </a:r>
          </a:p>
          <a:p>
            <a:pPr>
              <a:buFont typeface="Arial" panose="020B0604020202020204" pitchFamily="34" charset="0"/>
              <a:buChar char="•"/>
            </a:pPr>
            <a:r>
              <a:rPr lang="en-US" dirty="0"/>
              <a:t>Algorithm Development</a:t>
            </a:r>
          </a:p>
          <a:p>
            <a:pPr lvl="4"/>
            <a:r>
              <a:rPr lang="en-US" dirty="0"/>
              <a:t>Image Acquisition and Preprocessing</a:t>
            </a:r>
          </a:p>
          <a:p>
            <a:pPr lvl="4"/>
            <a:r>
              <a:rPr lang="en-US" dirty="0"/>
              <a:t>Detection and Isolation of Macroscopical Components</a:t>
            </a:r>
          </a:p>
          <a:p>
            <a:pPr lvl="4"/>
            <a:r>
              <a:rPr lang="en-US" dirty="0"/>
              <a:t>Sub-Class Identification</a:t>
            </a:r>
          </a:p>
          <a:p>
            <a:pPr lvl="4"/>
            <a:r>
              <a:rPr lang="en-US" dirty="0"/>
              <a:t>Soil Pixel Alignment and Abundance Map Generation</a:t>
            </a:r>
          </a:p>
          <a:p>
            <a:pPr>
              <a:buFont typeface="Arial" panose="020B0604020202020204" pitchFamily="34" charset="0"/>
              <a:buChar char="•"/>
            </a:pPr>
            <a:r>
              <a:rPr lang="en-US" dirty="0"/>
              <a:t> Case Studies in Sri Lanka’s Mineral Exploration</a:t>
            </a:r>
            <a:br>
              <a:rPr lang="en-US" dirty="0"/>
            </a:br>
            <a:endParaRPr lang="en-US" dirty="0"/>
          </a:p>
          <a:p>
            <a:pPr lvl="4"/>
            <a:endParaRPr lang="en-US" dirty="0"/>
          </a:p>
          <a:p>
            <a:pPr lvl="4"/>
            <a:endParaRPr lang="en-US" dirty="0"/>
          </a:p>
          <a:p>
            <a:pPr lvl="4"/>
            <a:endParaRPr lang="en-US" dirty="0"/>
          </a:p>
          <a:p>
            <a:pPr lvl="4"/>
            <a:endParaRPr lang="en-US" dirty="0"/>
          </a:p>
          <a:p>
            <a:pPr lvl="4"/>
            <a:endParaRPr lang="en-US" dirty="0"/>
          </a:p>
          <a:p>
            <a:pPr marL="0" indent="0"/>
            <a:endParaRPr lang="en-US" dirty="0"/>
          </a:p>
          <a:p>
            <a:pPr>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lstStyle/>
          <a:p>
            <a:r>
              <a:rPr lang="en-US" dirty="0"/>
              <a:t>OUTLINE </a:t>
            </a:r>
          </a:p>
        </p:txBody>
      </p:sp>
    </p:spTree>
    <p:extLst>
      <p:ext uri="{BB962C8B-B14F-4D97-AF65-F5344CB8AC3E}">
        <p14:creationId xmlns:p14="http://schemas.microsoft.com/office/powerpoint/2010/main" val="122366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F0D5-7F06-9FCC-4791-3A2A49B5CFE8}"/>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48B6EFDA-7176-1E62-57C0-F7C399D39225}"/>
              </a:ext>
            </a:extLst>
          </p:cNvPr>
          <p:cNvSpPr>
            <a:spLocks noGrp="1"/>
          </p:cNvSpPr>
          <p:nvPr>
            <p:ph type="body" sz="quarter" idx="11"/>
          </p:nvPr>
        </p:nvSpPr>
        <p:spPr/>
        <p:txBody>
          <a:bodyPr/>
          <a:lstStyle/>
          <a:p>
            <a:r>
              <a:rPr lang="en-US" dirty="0"/>
              <a:t>Image:  Google Search “Lithological Mapping ”</a:t>
            </a:r>
          </a:p>
        </p:txBody>
      </p:sp>
      <p:sp>
        <p:nvSpPr>
          <p:cNvPr id="7" name="TextBox 6">
            <a:extLst>
              <a:ext uri="{FF2B5EF4-FFF2-40B4-BE49-F238E27FC236}">
                <a16:creationId xmlns:a16="http://schemas.microsoft.com/office/drawing/2014/main" id="{8C464479-C079-B851-4E02-6501DF24EB73}"/>
              </a:ext>
            </a:extLst>
          </p:cNvPr>
          <p:cNvSpPr txBox="1"/>
          <p:nvPr/>
        </p:nvSpPr>
        <p:spPr>
          <a:xfrm>
            <a:off x="317695" y="879782"/>
            <a:ext cx="3505200" cy="461665"/>
          </a:xfrm>
          <a:prstGeom prst="rect">
            <a:avLst/>
          </a:prstGeom>
          <a:noFill/>
        </p:spPr>
        <p:txBody>
          <a:bodyPr wrap="square" rtlCol="0">
            <a:spAutoFit/>
          </a:bodyPr>
          <a:lstStyle/>
          <a:p>
            <a:r>
              <a:rPr lang="en-US" sz="2400" dirty="0"/>
              <a:t>Lithological Mapping </a:t>
            </a:r>
          </a:p>
        </p:txBody>
      </p:sp>
      <p:sp>
        <p:nvSpPr>
          <p:cNvPr id="8" name="TextBox 7">
            <a:extLst>
              <a:ext uri="{FF2B5EF4-FFF2-40B4-BE49-F238E27FC236}">
                <a16:creationId xmlns:a16="http://schemas.microsoft.com/office/drawing/2014/main" id="{F7027A34-3BC3-E75A-833D-75F6317340AE}"/>
              </a:ext>
            </a:extLst>
          </p:cNvPr>
          <p:cNvSpPr txBox="1"/>
          <p:nvPr/>
        </p:nvSpPr>
        <p:spPr>
          <a:xfrm>
            <a:off x="317695" y="1684627"/>
            <a:ext cx="7162800" cy="923330"/>
          </a:xfrm>
          <a:prstGeom prst="rect">
            <a:avLst/>
          </a:prstGeom>
          <a:noFill/>
        </p:spPr>
        <p:txBody>
          <a:bodyPr wrap="square" rtlCol="0">
            <a:spAutoFit/>
          </a:bodyPr>
          <a:lstStyle/>
          <a:p>
            <a:pPr algn="ctr"/>
            <a:r>
              <a:rPr lang="en-US" b="1" dirty="0"/>
              <a:t>“P</a:t>
            </a:r>
            <a:r>
              <a:rPr lang="en-US" b="1" i="0" u="none" strike="noStrike" dirty="0">
                <a:solidFill>
                  <a:srgbClr val="374151"/>
                </a:solidFill>
                <a:effectLst/>
              </a:rPr>
              <a:t>rocess of identifying, classifying, and mapping different rock types within a specific geological area to understand its subsurface composition and geological history.</a:t>
            </a:r>
            <a:r>
              <a:rPr lang="en-US" b="1" dirty="0"/>
              <a:t>”</a:t>
            </a:r>
          </a:p>
        </p:txBody>
      </p:sp>
      <p:pic>
        <p:nvPicPr>
          <p:cNvPr id="15" name="Picture 14">
            <a:extLst>
              <a:ext uri="{FF2B5EF4-FFF2-40B4-BE49-F238E27FC236}">
                <a16:creationId xmlns:a16="http://schemas.microsoft.com/office/drawing/2014/main" id="{DEBC7340-D3FA-6A9A-CD86-04CD52DCE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743" y="4434709"/>
            <a:ext cx="2425503" cy="1826314"/>
          </a:xfrm>
          <a:prstGeom prst="rect">
            <a:avLst/>
          </a:prstGeom>
        </p:spPr>
      </p:pic>
      <p:sp>
        <p:nvSpPr>
          <p:cNvPr id="3" name="TextBox 2">
            <a:extLst>
              <a:ext uri="{FF2B5EF4-FFF2-40B4-BE49-F238E27FC236}">
                <a16:creationId xmlns:a16="http://schemas.microsoft.com/office/drawing/2014/main" id="{E92747EC-A316-34A9-0203-C655032064E4}"/>
              </a:ext>
            </a:extLst>
          </p:cNvPr>
          <p:cNvSpPr txBox="1"/>
          <p:nvPr/>
        </p:nvSpPr>
        <p:spPr>
          <a:xfrm>
            <a:off x="736795" y="3379329"/>
            <a:ext cx="2667000" cy="1477328"/>
          </a:xfrm>
          <a:prstGeom prst="rect">
            <a:avLst/>
          </a:prstGeom>
          <a:noFill/>
        </p:spPr>
        <p:txBody>
          <a:bodyPr wrap="square" rtlCol="0">
            <a:spAutoFit/>
          </a:bodyPr>
          <a:lstStyle/>
          <a:p>
            <a:r>
              <a:rPr lang="en-US" dirty="0"/>
              <a:t>Conventional Method:</a:t>
            </a:r>
          </a:p>
          <a:p>
            <a:endParaRPr lang="en-US" dirty="0"/>
          </a:p>
          <a:p>
            <a:pPr marL="285750" indent="-285750">
              <a:buFont typeface="Arial" panose="020B0604020202020204" pitchFamily="34" charset="0"/>
              <a:buChar char="•"/>
            </a:pPr>
            <a:r>
              <a:rPr lang="en-US" dirty="0"/>
              <a:t>Geological mapping </a:t>
            </a:r>
          </a:p>
          <a:p>
            <a:pPr marL="285750" indent="-285750">
              <a:buFont typeface="Arial" panose="020B0604020202020204" pitchFamily="34" charset="0"/>
              <a:buChar char="•"/>
            </a:pPr>
            <a:r>
              <a:rPr lang="en-US" dirty="0"/>
              <a:t>Geochemical sampling </a:t>
            </a:r>
          </a:p>
          <a:p>
            <a:pPr marL="285750" indent="-285750">
              <a:buFont typeface="Arial" panose="020B0604020202020204" pitchFamily="34" charset="0"/>
              <a:buChar char="•"/>
            </a:pPr>
            <a:r>
              <a:rPr lang="en-US" dirty="0"/>
              <a:t>Geophysical survey</a:t>
            </a:r>
          </a:p>
        </p:txBody>
      </p:sp>
      <p:pic>
        <p:nvPicPr>
          <p:cNvPr id="5" name="Picture 4">
            <a:extLst>
              <a:ext uri="{FF2B5EF4-FFF2-40B4-BE49-F238E27FC236}">
                <a16:creationId xmlns:a16="http://schemas.microsoft.com/office/drawing/2014/main" id="{A42B8180-8E4A-463D-0718-1339B52E242F}"/>
              </a:ext>
            </a:extLst>
          </p:cNvPr>
          <p:cNvPicPr>
            <a:picLocks noChangeAspect="1"/>
          </p:cNvPicPr>
          <p:nvPr/>
        </p:nvPicPr>
        <p:blipFill>
          <a:blip r:embed="rId4"/>
          <a:stretch>
            <a:fillRect/>
          </a:stretch>
        </p:blipFill>
        <p:spPr>
          <a:xfrm>
            <a:off x="8077200" y="1238432"/>
            <a:ext cx="3708400" cy="2614422"/>
          </a:xfrm>
          <a:prstGeom prst="rect">
            <a:avLst/>
          </a:prstGeom>
        </p:spPr>
      </p:pic>
    </p:spTree>
    <p:extLst>
      <p:ext uri="{BB962C8B-B14F-4D97-AF65-F5344CB8AC3E}">
        <p14:creationId xmlns:p14="http://schemas.microsoft.com/office/powerpoint/2010/main" val="208132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D373-038D-0F40-E7EC-8FBA218775A6}"/>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07DD65AE-A4D1-857D-257D-0B5F23D86D10}"/>
              </a:ext>
            </a:extLst>
          </p:cNvPr>
          <p:cNvSpPr>
            <a:spLocks noGrp="1"/>
          </p:cNvSpPr>
          <p:nvPr>
            <p:ph type="body" sz="quarter" idx="11"/>
          </p:nvPr>
        </p:nvSpPr>
        <p:spPr/>
        <p:txBody>
          <a:bodyPr/>
          <a:lstStyle/>
          <a:p>
            <a:r>
              <a:rPr lang="en-US" dirty="0"/>
              <a:t>Images : Google</a:t>
            </a:r>
          </a:p>
        </p:txBody>
      </p:sp>
      <p:pic>
        <p:nvPicPr>
          <p:cNvPr id="6" name="Picture 5" descr="A close-up of a satellite image&#10;&#10;Description automatically generated">
            <a:extLst>
              <a:ext uri="{FF2B5EF4-FFF2-40B4-BE49-F238E27FC236}">
                <a16:creationId xmlns:a16="http://schemas.microsoft.com/office/drawing/2014/main" id="{89A5073E-0EEB-46C3-F8F1-BC734891F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4545" y="1486441"/>
            <a:ext cx="1816100" cy="1680948"/>
          </a:xfrm>
          <a:prstGeom prst="rect">
            <a:avLst/>
          </a:prstGeom>
        </p:spPr>
      </p:pic>
      <p:sp>
        <p:nvSpPr>
          <p:cNvPr id="9" name="TextBox 8">
            <a:extLst>
              <a:ext uri="{FF2B5EF4-FFF2-40B4-BE49-F238E27FC236}">
                <a16:creationId xmlns:a16="http://schemas.microsoft.com/office/drawing/2014/main" id="{EEA3B8E9-341E-DF70-4FFB-AAF702E17FD7}"/>
              </a:ext>
            </a:extLst>
          </p:cNvPr>
          <p:cNvSpPr txBox="1"/>
          <p:nvPr/>
        </p:nvSpPr>
        <p:spPr>
          <a:xfrm>
            <a:off x="461840" y="3429000"/>
            <a:ext cx="7162800" cy="2862322"/>
          </a:xfrm>
          <a:prstGeom prst="rect">
            <a:avLst/>
          </a:prstGeom>
          <a:noFill/>
        </p:spPr>
        <p:txBody>
          <a:bodyPr wrap="square" rtlCol="0">
            <a:spAutoFit/>
          </a:bodyPr>
          <a:lstStyle/>
          <a:p>
            <a:endParaRPr lang="en-US" b="0" i="0" u="none" strike="noStrike" dirty="0">
              <a:solidFill>
                <a:srgbClr val="374151"/>
              </a:solidFill>
              <a:effectLst/>
            </a:endParaRPr>
          </a:p>
          <a:p>
            <a:pPr marL="285750" indent="-285750" algn="l">
              <a:buFont typeface="Arial" panose="020B0604020202020204" pitchFamily="34" charset="0"/>
              <a:buChar char="•"/>
            </a:pPr>
            <a:r>
              <a:rPr lang="en-US" i="0" u="none" strike="noStrike" dirty="0">
                <a:solidFill>
                  <a:srgbClr val="374151"/>
                </a:solidFill>
                <a:effectLst/>
              </a:rPr>
              <a:t>Benefits of Hyper Spectral Imaging</a:t>
            </a:r>
          </a:p>
          <a:p>
            <a:pPr marL="285750" indent="-285750" algn="l">
              <a:buFont typeface="Arial" panose="020B0604020202020204" pitchFamily="34" charset="0"/>
              <a:buChar char="•"/>
            </a:pPr>
            <a:endParaRPr lang="en-US" i="0" u="none" strike="noStrike" dirty="0">
              <a:solidFill>
                <a:srgbClr val="374151"/>
              </a:solidFill>
              <a:effectLst/>
            </a:endParaRPr>
          </a:p>
          <a:p>
            <a:pPr marL="742950" lvl="1" indent="-285750">
              <a:buFont typeface="+mj-lt"/>
              <a:buAutoNum type="arabicPeriod"/>
            </a:pPr>
            <a:r>
              <a:rPr lang="en-US" b="1" i="0" u="none" strike="noStrike" dirty="0">
                <a:solidFill>
                  <a:srgbClr val="374151"/>
                </a:solidFill>
                <a:effectLst/>
              </a:rPr>
              <a:t>Improved Analysis:</a:t>
            </a:r>
            <a:r>
              <a:rPr lang="en-US" b="0" i="0" u="none" strike="noStrike" dirty="0">
                <a:solidFill>
                  <a:srgbClr val="374151"/>
                </a:solidFill>
                <a:effectLst/>
              </a:rPr>
              <a:t> The detailed spectral information facilitates in-depth analysis and identification.</a:t>
            </a:r>
            <a:endParaRPr lang="en-US" b="1" i="0" u="none" strike="noStrike" dirty="0">
              <a:solidFill>
                <a:srgbClr val="374151"/>
              </a:solidFill>
              <a:effectLst/>
            </a:endParaRPr>
          </a:p>
          <a:p>
            <a:pPr marL="742950" lvl="1" indent="-285750" algn="l">
              <a:buFont typeface="+mj-lt"/>
              <a:buAutoNum type="arabicPeriod"/>
            </a:pPr>
            <a:r>
              <a:rPr lang="en-US" b="1" i="0" u="none" strike="noStrike" dirty="0">
                <a:solidFill>
                  <a:srgbClr val="374151"/>
                </a:solidFill>
                <a:effectLst/>
              </a:rPr>
              <a:t>Enhanced Discrimination:</a:t>
            </a:r>
            <a:r>
              <a:rPr lang="en-US" b="0" i="0" u="none" strike="noStrike" dirty="0">
                <a:solidFill>
                  <a:srgbClr val="374151"/>
                </a:solidFill>
                <a:effectLst/>
              </a:rPr>
              <a:t> HSI allows for the differentiation of materials that may appear similar in traditional imaging.</a:t>
            </a:r>
          </a:p>
          <a:p>
            <a:pPr marL="742950" lvl="1" indent="-285750" algn="l">
              <a:buFont typeface="+mj-lt"/>
              <a:buAutoNum type="arabicPeriod"/>
            </a:pPr>
            <a:r>
              <a:rPr lang="en-US" b="1" i="0" u="none" strike="noStrike" dirty="0">
                <a:solidFill>
                  <a:srgbClr val="374151"/>
                </a:solidFill>
                <a:effectLst/>
              </a:rPr>
              <a:t>Versatility:</a:t>
            </a:r>
            <a:r>
              <a:rPr lang="en-US" b="0" i="0" u="none" strike="noStrike" dirty="0">
                <a:solidFill>
                  <a:srgbClr val="374151"/>
                </a:solidFill>
                <a:effectLst/>
              </a:rPr>
              <a:t> Applicable across various domains, HSI proves valuable in diverse fields.</a:t>
            </a:r>
          </a:p>
          <a:p>
            <a:endParaRPr lang="en-US" dirty="0"/>
          </a:p>
        </p:txBody>
      </p:sp>
      <p:sp>
        <p:nvSpPr>
          <p:cNvPr id="10" name="TextBox 9">
            <a:extLst>
              <a:ext uri="{FF2B5EF4-FFF2-40B4-BE49-F238E27FC236}">
                <a16:creationId xmlns:a16="http://schemas.microsoft.com/office/drawing/2014/main" id="{2BF3AF1B-99E6-8677-5B20-91F8F19BE113}"/>
              </a:ext>
            </a:extLst>
          </p:cNvPr>
          <p:cNvSpPr txBox="1"/>
          <p:nvPr/>
        </p:nvSpPr>
        <p:spPr>
          <a:xfrm>
            <a:off x="317694" y="879782"/>
            <a:ext cx="3949505" cy="461665"/>
          </a:xfrm>
          <a:prstGeom prst="rect">
            <a:avLst/>
          </a:prstGeom>
          <a:noFill/>
        </p:spPr>
        <p:txBody>
          <a:bodyPr wrap="square" rtlCol="0">
            <a:spAutoFit/>
          </a:bodyPr>
          <a:lstStyle/>
          <a:p>
            <a:r>
              <a:rPr lang="en-US" sz="2400" dirty="0"/>
              <a:t>Hyper Spectral Imaging (HSI)?</a:t>
            </a:r>
          </a:p>
        </p:txBody>
      </p:sp>
      <p:pic>
        <p:nvPicPr>
          <p:cNvPr id="13" name="Picture 12">
            <a:extLst>
              <a:ext uri="{FF2B5EF4-FFF2-40B4-BE49-F238E27FC236}">
                <a16:creationId xmlns:a16="http://schemas.microsoft.com/office/drawing/2014/main" id="{9B281428-F550-BCA3-587C-A91B13971F9C}"/>
              </a:ext>
            </a:extLst>
          </p:cNvPr>
          <p:cNvPicPr>
            <a:picLocks noChangeAspect="1"/>
          </p:cNvPicPr>
          <p:nvPr/>
        </p:nvPicPr>
        <p:blipFill rotWithShape="1">
          <a:blip r:embed="rId4"/>
          <a:srcRect l="20437" t="16086" r="23557" b="13497"/>
          <a:stretch/>
        </p:blipFill>
        <p:spPr>
          <a:xfrm>
            <a:off x="8122666" y="1972967"/>
            <a:ext cx="1774013" cy="1420864"/>
          </a:xfrm>
          <a:prstGeom prst="rect">
            <a:avLst/>
          </a:prstGeom>
        </p:spPr>
      </p:pic>
      <p:pic>
        <p:nvPicPr>
          <p:cNvPr id="15" name="Picture 14" descr="Chart, diagram&#10;&#10;Description automatically generated">
            <a:extLst>
              <a:ext uri="{FF2B5EF4-FFF2-40B4-BE49-F238E27FC236}">
                <a16:creationId xmlns:a16="http://schemas.microsoft.com/office/drawing/2014/main" id="{01ACE60A-D4DE-3EEB-8635-0A5A5A43C18B}"/>
              </a:ext>
            </a:extLst>
          </p:cNvPr>
          <p:cNvPicPr>
            <a:picLocks noChangeAspect="1"/>
          </p:cNvPicPr>
          <p:nvPr/>
        </p:nvPicPr>
        <p:blipFill rotWithShape="1">
          <a:blip r:embed="rId5">
            <a:extLst>
              <a:ext uri="{28A0092B-C50C-407E-A947-70E740481C1C}">
                <a14:useLocalDpi xmlns:a14="http://schemas.microsoft.com/office/drawing/2010/main" val="0"/>
              </a:ext>
            </a:extLst>
          </a:blip>
          <a:srcRect l="2353" t="10153" r="50000" b="3587"/>
          <a:stretch/>
        </p:blipFill>
        <p:spPr>
          <a:xfrm>
            <a:off x="9977680" y="3508611"/>
            <a:ext cx="2214320" cy="1430800"/>
          </a:xfrm>
          <a:prstGeom prst="rect">
            <a:avLst/>
          </a:prstGeom>
        </p:spPr>
      </p:pic>
      <p:pic>
        <p:nvPicPr>
          <p:cNvPr id="16" name="Picture 15" descr="Chart&#10;&#10;Description automatically generated">
            <a:extLst>
              <a:ext uri="{FF2B5EF4-FFF2-40B4-BE49-F238E27FC236}">
                <a16:creationId xmlns:a16="http://schemas.microsoft.com/office/drawing/2014/main" id="{E60E2314-845E-F452-2183-C16E2132EA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8761" y="4919577"/>
            <a:ext cx="1945783" cy="1280603"/>
          </a:xfrm>
          <a:prstGeom prst="rect">
            <a:avLst/>
          </a:prstGeom>
        </p:spPr>
      </p:pic>
      <p:sp>
        <p:nvSpPr>
          <p:cNvPr id="5" name="TextBox 4">
            <a:extLst>
              <a:ext uri="{FF2B5EF4-FFF2-40B4-BE49-F238E27FC236}">
                <a16:creationId xmlns:a16="http://schemas.microsoft.com/office/drawing/2014/main" id="{3103A909-9E23-F64D-9D06-B5184C149E94}"/>
              </a:ext>
            </a:extLst>
          </p:cNvPr>
          <p:cNvSpPr txBox="1"/>
          <p:nvPr/>
        </p:nvSpPr>
        <p:spPr>
          <a:xfrm>
            <a:off x="991927" y="2063692"/>
            <a:ext cx="6102626" cy="646331"/>
          </a:xfrm>
          <a:prstGeom prst="rect">
            <a:avLst/>
          </a:prstGeom>
          <a:noFill/>
        </p:spPr>
        <p:txBody>
          <a:bodyPr wrap="square">
            <a:spAutoFit/>
          </a:bodyPr>
          <a:lstStyle/>
          <a:p>
            <a:pPr algn="ctr"/>
            <a:r>
              <a:rPr lang="en-US" b="1" i="0" u="none" strike="noStrike" dirty="0">
                <a:solidFill>
                  <a:srgbClr val="374151"/>
                </a:solidFill>
                <a:effectLst/>
                <a:latin typeface="Söhne"/>
              </a:rPr>
              <a:t>“Hyper-spectral imaging moves beyond three-</a:t>
            </a:r>
            <a:r>
              <a:rPr lang="en-US" b="1" i="0" u="none" strike="noStrike" dirty="0" err="1">
                <a:solidFill>
                  <a:srgbClr val="374151"/>
                </a:solidFill>
                <a:effectLst/>
                <a:latin typeface="Söhne"/>
              </a:rPr>
              <a:t>colour</a:t>
            </a:r>
            <a:r>
              <a:rPr lang="en-US" b="1" i="0" u="none" strike="noStrike" dirty="0">
                <a:solidFill>
                  <a:srgbClr val="374151"/>
                </a:solidFill>
                <a:effectLst/>
                <a:latin typeface="Söhne"/>
              </a:rPr>
              <a:t> capture, breaking down the spectrum into narrow bands.”</a:t>
            </a:r>
          </a:p>
        </p:txBody>
      </p:sp>
    </p:spTree>
    <p:extLst>
      <p:ext uri="{BB962C8B-B14F-4D97-AF65-F5344CB8AC3E}">
        <p14:creationId xmlns:p14="http://schemas.microsoft.com/office/powerpoint/2010/main" val="237346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F0D5-7F06-9FCC-4791-3A2A49B5CFE8}"/>
              </a:ext>
            </a:extLst>
          </p:cNvPr>
          <p:cNvSpPr>
            <a:spLocks noGrp="1"/>
          </p:cNvSpPr>
          <p:nvPr>
            <p:ph type="title"/>
          </p:nvPr>
        </p:nvSpPr>
        <p:spPr/>
        <p:txBody>
          <a:bodyPr/>
          <a:lstStyle/>
          <a:p>
            <a:r>
              <a:rPr lang="en-US" dirty="0"/>
              <a:t>Related Work</a:t>
            </a:r>
          </a:p>
        </p:txBody>
      </p:sp>
      <p:sp>
        <p:nvSpPr>
          <p:cNvPr id="9" name="Text Placeholder 8">
            <a:extLst>
              <a:ext uri="{FF2B5EF4-FFF2-40B4-BE49-F238E27FC236}">
                <a16:creationId xmlns:a16="http://schemas.microsoft.com/office/drawing/2014/main" id="{3A081682-7A97-D1A2-E7D5-F472A9383D19}"/>
              </a:ext>
            </a:extLst>
          </p:cNvPr>
          <p:cNvSpPr>
            <a:spLocks noGrp="1"/>
          </p:cNvSpPr>
          <p:nvPr>
            <p:ph type="body" sz="quarter" idx="11"/>
          </p:nvPr>
        </p:nvSpPr>
        <p:spPr/>
        <p:txBody>
          <a:bodyPr/>
          <a:lstStyle/>
          <a:p>
            <a:endParaRPr lang="en-US"/>
          </a:p>
        </p:txBody>
      </p:sp>
      <p:sp>
        <p:nvSpPr>
          <p:cNvPr id="10" name="TextBox 9">
            <a:extLst>
              <a:ext uri="{FF2B5EF4-FFF2-40B4-BE49-F238E27FC236}">
                <a16:creationId xmlns:a16="http://schemas.microsoft.com/office/drawing/2014/main" id="{4FE36C7E-BB78-B6F9-ACB9-C0BFAC37A2C2}"/>
              </a:ext>
            </a:extLst>
          </p:cNvPr>
          <p:cNvSpPr txBox="1"/>
          <p:nvPr/>
        </p:nvSpPr>
        <p:spPr>
          <a:xfrm>
            <a:off x="301690" y="990600"/>
            <a:ext cx="10363200" cy="5386090"/>
          </a:xfrm>
          <a:prstGeom prst="rect">
            <a:avLst/>
          </a:prstGeom>
          <a:noFill/>
        </p:spPr>
        <p:txBody>
          <a:bodyPr wrap="square" rtlCol="0">
            <a:spAutoFit/>
          </a:bodyPr>
          <a:lstStyle/>
          <a:p>
            <a:pPr>
              <a:buFont typeface="+mj-lt"/>
              <a:buAutoNum type="arabicPeriod"/>
            </a:pPr>
            <a:r>
              <a:rPr lang="en-US" dirty="0"/>
              <a:t>The use of Multi-Spectral Images:</a:t>
            </a:r>
          </a:p>
          <a:p>
            <a:pPr>
              <a:buFont typeface="+mj-lt"/>
              <a:buAutoNum type="arabicPeriod"/>
            </a:pPr>
            <a:endParaRPr lang="en-US" dirty="0"/>
          </a:p>
          <a:p>
            <a:pPr marL="742950" lvl="1" indent="-285750">
              <a:buFont typeface="Arial" panose="020B0604020202020204" pitchFamily="34" charset="0"/>
              <a:buChar char="•"/>
            </a:pPr>
            <a:r>
              <a:rPr lang="en-US" sz="1600" b="0" i="0" u="none" strike="noStrike" dirty="0" err="1">
                <a:solidFill>
                  <a:srgbClr val="222222"/>
                </a:solidFill>
                <a:effectLst/>
                <a:latin typeface="Arial" panose="020B0604020202020204" pitchFamily="34" charset="0"/>
              </a:rPr>
              <a:t>Adiri</a:t>
            </a:r>
            <a:r>
              <a:rPr lang="en-US" sz="1600" b="0" i="0" u="none" strike="noStrike" dirty="0">
                <a:solidFill>
                  <a:srgbClr val="222222"/>
                </a:solidFill>
                <a:effectLst/>
                <a:latin typeface="Arial" panose="020B0604020202020204" pitchFamily="34" charset="0"/>
              </a:rPr>
              <a:t>, Zakaria, et al. "Lithological mapping using Landsat 8 OLI and Terra ASTER multispectral data in the Bas </a:t>
            </a:r>
            <a:r>
              <a:rPr lang="en-US" sz="1600" b="0" i="0" u="none" strike="noStrike" dirty="0" err="1">
                <a:solidFill>
                  <a:srgbClr val="222222"/>
                </a:solidFill>
                <a:effectLst/>
                <a:latin typeface="Arial" panose="020B0604020202020204" pitchFamily="34" charset="0"/>
              </a:rPr>
              <a:t>Drâa</a:t>
            </a:r>
            <a:r>
              <a:rPr lang="en-US" sz="1600" b="0" i="0" u="none" strike="noStrike" dirty="0">
                <a:solidFill>
                  <a:srgbClr val="222222"/>
                </a:solidFill>
                <a:effectLst/>
                <a:latin typeface="Arial" panose="020B0604020202020204" pitchFamily="34" charset="0"/>
              </a:rPr>
              <a:t> inlier, Moroccan Anti Atlas." </a:t>
            </a:r>
            <a:r>
              <a:rPr lang="en-US" sz="1600" b="0" i="1" u="none" strike="noStrike" dirty="0">
                <a:solidFill>
                  <a:srgbClr val="222222"/>
                </a:solidFill>
                <a:effectLst/>
                <a:latin typeface="Arial" panose="020B0604020202020204" pitchFamily="34" charset="0"/>
              </a:rPr>
              <a:t>Journal of Applied Remote Sensing</a:t>
            </a:r>
            <a:r>
              <a:rPr lang="en-US" sz="1600" b="0" i="0" u="none" strike="noStrike" dirty="0">
                <a:solidFill>
                  <a:srgbClr val="222222"/>
                </a:solidFill>
                <a:effectLst/>
                <a:latin typeface="Arial" panose="020B0604020202020204" pitchFamily="34" charset="0"/>
              </a:rPr>
              <a:t> 10.1 (2016): 016005-016005.</a:t>
            </a:r>
          </a:p>
          <a:p>
            <a:pPr marL="742950" lvl="1" indent="-285750">
              <a:buFont typeface="Arial" panose="020B0604020202020204" pitchFamily="34" charset="0"/>
              <a:buChar char="•"/>
            </a:pPr>
            <a:endParaRPr lang="en-US" sz="1600" dirty="0">
              <a:effectLst/>
            </a:endParaRPr>
          </a:p>
          <a:p>
            <a:r>
              <a:rPr lang="en-US" dirty="0"/>
              <a:t>2. Band Ratioing:</a:t>
            </a:r>
          </a:p>
          <a:p>
            <a:endParaRPr lang="en-US" dirty="0"/>
          </a:p>
          <a:p>
            <a:pPr marL="742950" lvl="1" indent="-285750">
              <a:buFont typeface="Arial" panose="020B0604020202020204" pitchFamily="34" charset="0"/>
              <a:buChar char="•"/>
              <a:defRPr/>
            </a:pPr>
            <a:r>
              <a:rPr kumimoji="0" lang="en-US" sz="16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Gad, </a:t>
            </a:r>
            <a:r>
              <a:rPr kumimoji="0" lang="en-US" sz="1600" b="0" i="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Sabreen</a:t>
            </a:r>
            <a:r>
              <a:rPr kumimoji="0" lang="en-US" sz="16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a:t>
            </a:r>
            <a:r>
              <a:rPr kumimoji="0" lang="en-US" sz="1600" b="0" i="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Kusky</a:t>
            </a:r>
            <a:r>
              <a:rPr kumimoji="0" lang="en-US" sz="16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Timothy. (2007). ASTER spectral rationing for lithological mapping in the Arabian–Nubian shield, the Neoproterozoic Wadi Kid area, Sinai, Egypt. Gondwana Research. 11. 326-335. 10.1016/j.gr.2006.02.010.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6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lang="en-US" sz="1600" dirty="0">
                <a:solidFill>
                  <a:prstClr val="black"/>
                </a:solidFill>
                <a:latin typeface="Arial" panose="020B0604020202020204" pitchFamily="34" charset="0"/>
                <a:cs typeface="Arial" panose="020B0604020202020204" pitchFamily="34" charset="0"/>
              </a:rPr>
              <a:t> Hyperspectral Unmixing:</a:t>
            </a:r>
          </a:p>
          <a:p>
            <a:r>
              <a:rPr kumimoji="0" lang="en-US" sz="16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742950" lvl="1" indent="-285750">
              <a:buFont typeface="Arial" panose="020B0604020202020204" pitchFamily="34" charset="0"/>
              <a:buChar char="•"/>
            </a:pPr>
            <a:r>
              <a:rPr lang="en-US" sz="1600" b="0" i="0" strike="noStrike" dirty="0" err="1">
                <a:solidFill>
                  <a:srgbClr val="222222"/>
                </a:solidFill>
                <a:effectLst/>
                <a:latin typeface="Arial" panose="020B0604020202020204" pitchFamily="34" charset="0"/>
              </a:rPr>
              <a:t>Mehr</a:t>
            </a:r>
            <a:r>
              <a:rPr lang="en-US" sz="1600" b="0" i="0" strike="noStrike" dirty="0">
                <a:solidFill>
                  <a:srgbClr val="222222"/>
                </a:solidFill>
                <a:effectLst/>
                <a:latin typeface="Arial" panose="020B0604020202020204" pitchFamily="34" charset="0"/>
              </a:rPr>
              <a:t>, Saeed </a:t>
            </a:r>
            <a:r>
              <a:rPr lang="en-US" sz="1600" b="0" i="0" strike="noStrike" dirty="0" err="1">
                <a:solidFill>
                  <a:srgbClr val="222222"/>
                </a:solidFill>
                <a:effectLst/>
                <a:latin typeface="Arial" panose="020B0604020202020204" pitchFamily="34" charset="0"/>
              </a:rPr>
              <a:t>Goodarzi</a:t>
            </a:r>
            <a:r>
              <a:rPr lang="en-US" sz="1600" b="0" i="0" strike="noStrike" dirty="0">
                <a:solidFill>
                  <a:srgbClr val="222222"/>
                </a:solidFill>
                <a:effectLst/>
                <a:latin typeface="Arial" panose="020B0604020202020204" pitchFamily="34" charset="0"/>
              </a:rPr>
              <a:t>, et al. "Using unmixing methods to classify lithological and alteration units based on hyperspectral images." </a:t>
            </a:r>
            <a:r>
              <a:rPr lang="en-US" sz="1600" b="0" i="1" strike="noStrike" dirty="0">
                <a:solidFill>
                  <a:srgbClr val="222222"/>
                </a:solidFill>
                <a:effectLst/>
                <a:latin typeface="Arial" panose="020B0604020202020204" pitchFamily="34" charset="0"/>
              </a:rPr>
              <a:t>Jour. Tethys</a:t>
            </a:r>
            <a:r>
              <a:rPr lang="en-US" sz="1600" b="0" i="0" strike="noStrike" dirty="0">
                <a:solidFill>
                  <a:srgbClr val="222222"/>
                </a:solidFill>
                <a:effectLst/>
                <a:latin typeface="Arial" panose="020B0604020202020204" pitchFamily="34" charset="0"/>
              </a:rPr>
              <a:t> 1.1 (2013): 1-11.</a:t>
            </a:r>
          </a:p>
          <a:p>
            <a:endParaRPr lang="en-US" sz="1600" dirty="0">
              <a:solidFill>
                <a:prstClr val="black"/>
              </a:solidFill>
              <a:latin typeface="Arial" panose="020B0604020202020204" pitchFamily="34" charset="0"/>
              <a:cs typeface="Arial" panose="020B0604020202020204" pitchFamily="34" charset="0"/>
            </a:endParaRPr>
          </a:p>
          <a:p>
            <a:r>
              <a:rPr lang="en-US" sz="1600" dirty="0">
                <a:solidFill>
                  <a:prstClr val="black"/>
                </a:solidFill>
                <a:latin typeface="Arial" panose="020B0604020202020204" pitchFamily="34" charset="0"/>
                <a:cs typeface="Arial" panose="020B0604020202020204" pitchFamily="34" charset="0"/>
              </a:rPr>
              <a:t>4. Machine Learning Approaches: </a:t>
            </a:r>
          </a:p>
          <a:p>
            <a:endParaRPr lang="en-US" sz="16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0" i="0" strike="noStrike" dirty="0">
                <a:solidFill>
                  <a:srgbClr val="222222"/>
                </a:solidFill>
                <a:effectLst/>
                <a:latin typeface="Arial" panose="020B0604020202020204" pitchFamily="34" charset="0"/>
              </a:rPr>
              <a:t>El-</a:t>
            </a:r>
            <a:r>
              <a:rPr lang="en-US" sz="1600" b="0" i="0" strike="noStrike" dirty="0" err="1">
                <a:solidFill>
                  <a:srgbClr val="222222"/>
                </a:solidFill>
                <a:effectLst/>
                <a:latin typeface="Arial" panose="020B0604020202020204" pitchFamily="34" charset="0"/>
              </a:rPr>
              <a:t>Omairi</a:t>
            </a:r>
            <a:r>
              <a:rPr lang="en-US" sz="1600" b="0" i="0" strike="noStrike" dirty="0">
                <a:solidFill>
                  <a:srgbClr val="222222"/>
                </a:solidFill>
                <a:effectLst/>
                <a:latin typeface="Arial" panose="020B0604020202020204" pitchFamily="34" charset="0"/>
              </a:rPr>
              <a:t>, Mohamed Ali, and Abdelkader El </a:t>
            </a:r>
            <a:r>
              <a:rPr lang="en-US" sz="1600" b="0" i="0" strike="noStrike" dirty="0" err="1">
                <a:solidFill>
                  <a:srgbClr val="222222"/>
                </a:solidFill>
                <a:effectLst/>
                <a:latin typeface="Arial" panose="020B0604020202020204" pitchFamily="34" charset="0"/>
              </a:rPr>
              <a:t>Garouani</a:t>
            </a:r>
            <a:r>
              <a:rPr lang="en-US" sz="1600" b="0" i="0" strike="noStrike" dirty="0">
                <a:solidFill>
                  <a:srgbClr val="222222"/>
                </a:solidFill>
                <a:effectLst/>
                <a:latin typeface="Arial" panose="020B0604020202020204" pitchFamily="34" charset="0"/>
              </a:rPr>
              <a:t>. "A review on advancements in lithological mapping utilizing machine learning algorithms and remote sensing data." </a:t>
            </a:r>
            <a:r>
              <a:rPr lang="en-US" sz="1600" b="0" i="1" strike="noStrike" dirty="0" err="1">
                <a:solidFill>
                  <a:srgbClr val="222222"/>
                </a:solidFill>
                <a:effectLst/>
                <a:latin typeface="Arial" panose="020B0604020202020204" pitchFamily="34" charset="0"/>
              </a:rPr>
              <a:t>Heliyon</a:t>
            </a:r>
            <a:r>
              <a:rPr lang="en-US" sz="1600" b="0" i="0" strike="noStrike" dirty="0">
                <a:solidFill>
                  <a:srgbClr val="222222"/>
                </a:solidFill>
                <a:effectLst/>
                <a:latin typeface="Arial" panose="020B0604020202020204" pitchFamily="34" charset="0"/>
              </a:rPr>
              <a:t> (2023).</a:t>
            </a:r>
          </a:p>
        </p:txBody>
      </p:sp>
    </p:spTree>
    <p:extLst>
      <p:ext uri="{BB962C8B-B14F-4D97-AF65-F5344CB8AC3E}">
        <p14:creationId xmlns:p14="http://schemas.microsoft.com/office/powerpoint/2010/main" val="6664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r>
              <a:rPr lang="en-US" dirty="0"/>
              <a:t>Image : (</a:t>
            </a:r>
            <a:r>
              <a:rPr lang="en-US" dirty="0" err="1"/>
              <a:t>Kokaly</a:t>
            </a:r>
            <a:r>
              <a:rPr lang="en-US" dirty="0"/>
              <a:t> et al., 2017)</a:t>
            </a:r>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normAutofit/>
          </a:bodyPr>
          <a:lstStyle/>
          <a:p>
            <a:r>
              <a:rPr lang="en-US" sz="2400" dirty="0"/>
              <a:t>Image Acquisition and  Pre-Processing</a:t>
            </a:r>
          </a:p>
        </p:txBody>
      </p:sp>
      <p:graphicFrame>
        <p:nvGraphicFramePr>
          <p:cNvPr id="14" name="Text Placeholder 5">
            <a:extLst>
              <a:ext uri="{FF2B5EF4-FFF2-40B4-BE49-F238E27FC236}">
                <a16:creationId xmlns:a16="http://schemas.microsoft.com/office/drawing/2014/main" id="{A210F725-8CC3-E564-3E11-23288BD7E8BD}"/>
              </a:ext>
            </a:extLst>
          </p:cNvPr>
          <p:cNvGraphicFramePr/>
          <p:nvPr>
            <p:extLst>
              <p:ext uri="{D42A27DB-BD31-4B8C-83A1-F6EECF244321}">
                <p14:modId xmlns:p14="http://schemas.microsoft.com/office/powerpoint/2010/main" val="3125111928"/>
              </p:ext>
            </p:extLst>
          </p:nvPr>
        </p:nvGraphicFramePr>
        <p:xfrm>
          <a:off x="1028700" y="1368790"/>
          <a:ext cx="2667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259268DD-5AEB-3C34-6E12-FD9A15F09667}"/>
              </a:ext>
            </a:extLst>
          </p:cNvPr>
          <p:cNvPicPr>
            <a:picLocks noChangeAspect="1"/>
          </p:cNvPicPr>
          <p:nvPr/>
        </p:nvPicPr>
        <p:blipFill>
          <a:blip r:embed="rId8"/>
          <a:stretch>
            <a:fillRect/>
          </a:stretch>
        </p:blipFill>
        <p:spPr>
          <a:xfrm>
            <a:off x="9092291" y="2869766"/>
            <a:ext cx="1981200" cy="725598"/>
          </a:xfrm>
          <a:prstGeom prst="rect">
            <a:avLst/>
          </a:prstGeom>
        </p:spPr>
      </p:pic>
      <p:grpSp>
        <p:nvGrpSpPr>
          <p:cNvPr id="16" name="Group 15">
            <a:extLst>
              <a:ext uri="{FF2B5EF4-FFF2-40B4-BE49-F238E27FC236}">
                <a16:creationId xmlns:a16="http://schemas.microsoft.com/office/drawing/2014/main" id="{13FB4A79-9385-A193-A1D6-E2AABB6CC7B1}"/>
              </a:ext>
            </a:extLst>
          </p:cNvPr>
          <p:cNvGrpSpPr/>
          <p:nvPr/>
        </p:nvGrpSpPr>
        <p:grpSpPr>
          <a:xfrm>
            <a:off x="857261" y="3587757"/>
            <a:ext cx="2800339" cy="2460012"/>
            <a:chOff x="2011271" y="3009542"/>
            <a:chExt cx="5265143" cy="4470293"/>
          </a:xfrm>
        </p:grpSpPr>
        <p:grpSp>
          <p:nvGrpSpPr>
            <p:cNvPr id="17" name="Group 16">
              <a:extLst>
                <a:ext uri="{FF2B5EF4-FFF2-40B4-BE49-F238E27FC236}">
                  <a16:creationId xmlns:a16="http://schemas.microsoft.com/office/drawing/2014/main" id="{978E467B-9DD3-96D7-F6CC-A6F72A9DEB7F}"/>
                </a:ext>
              </a:extLst>
            </p:cNvPr>
            <p:cNvGrpSpPr/>
            <p:nvPr/>
          </p:nvGrpSpPr>
          <p:grpSpPr>
            <a:xfrm>
              <a:off x="2011271" y="3009542"/>
              <a:ext cx="3222356" cy="2631019"/>
              <a:chOff x="2241617" y="2885900"/>
              <a:chExt cx="3222356" cy="2631019"/>
            </a:xfrm>
          </p:grpSpPr>
          <p:pic>
            <p:nvPicPr>
              <p:cNvPr id="21" name="Picture 20" descr="Map&#10;&#10;Description automatically generated">
                <a:extLst>
                  <a:ext uri="{FF2B5EF4-FFF2-40B4-BE49-F238E27FC236}">
                    <a16:creationId xmlns:a16="http://schemas.microsoft.com/office/drawing/2014/main" id="{2CC04C5F-9D36-8EAC-5780-14EC59B2AD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1617" y="2885900"/>
                <a:ext cx="3222356" cy="2631019"/>
              </a:xfrm>
              <a:prstGeom prst="rect">
                <a:avLst/>
              </a:prstGeom>
            </p:spPr>
          </p:pic>
          <p:sp>
            <p:nvSpPr>
              <p:cNvPr id="22" name="Rectangle 21">
                <a:extLst>
                  <a:ext uri="{FF2B5EF4-FFF2-40B4-BE49-F238E27FC236}">
                    <a16:creationId xmlns:a16="http://schemas.microsoft.com/office/drawing/2014/main" id="{A8253AED-DF80-A5D7-81BB-E52EB8F2FE81}"/>
                  </a:ext>
                </a:extLst>
              </p:cNvPr>
              <p:cNvSpPr/>
              <p:nvPr/>
            </p:nvSpPr>
            <p:spPr>
              <a:xfrm>
                <a:off x="3651637" y="4301954"/>
                <a:ext cx="147636" cy="15716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Map&#10;&#10;Description automatically generated">
              <a:extLst>
                <a:ext uri="{FF2B5EF4-FFF2-40B4-BE49-F238E27FC236}">
                  <a16:creationId xmlns:a16="http://schemas.microsoft.com/office/drawing/2014/main" id="{B54477F4-AB0E-76B5-E624-B77F55198C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0048" y="5668144"/>
              <a:ext cx="1706366" cy="1811691"/>
            </a:xfrm>
            <a:prstGeom prst="rect">
              <a:avLst/>
            </a:prstGeom>
          </p:spPr>
        </p:pic>
        <p:cxnSp>
          <p:nvCxnSpPr>
            <p:cNvPr id="19" name="Connector: Curved 11">
              <a:extLst>
                <a:ext uri="{FF2B5EF4-FFF2-40B4-BE49-F238E27FC236}">
                  <a16:creationId xmlns:a16="http://schemas.microsoft.com/office/drawing/2014/main" id="{797DB242-3EBB-A073-B472-583B0381848A}"/>
                </a:ext>
              </a:extLst>
            </p:cNvPr>
            <p:cNvCxnSpPr>
              <a:cxnSpLocks/>
              <a:stCxn id="22" idx="0"/>
              <a:endCxn id="18" idx="0"/>
            </p:cNvCxnSpPr>
            <p:nvPr/>
          </p:nvCxnSpPr>
          <p:spPr>
            <a:xfrm rot="16200000" flipH="1">
              <a:off x="4337896" y="3582809"/>
              <a:ext cx="1242548" cy="2928122"/>
            </a:xfrm>
            <a:prstGeom prst="curvedConnector3">
              <a:avLst>
                <a:gd name="adj1" fmla="val -27878"/>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or: Curved 15">
              <a:extLst>
                <a:ext uri="{FF2B5EF4-FFF2-40B4-BE49-F238E27FC236}">
                  <a16:creationId xmlns:a16="http://schemas.microsoft.com/office/drawing/2014/main" id="{DF576224-3EAF-0ED6-8BC9-4DC09672D01C}"/>
                </a:ext>
              </a:extLst>
            </p:cNvPr>
            <p:cNvCxnSpPr>
              <a:cxnSpLocks/>
              <a:stCxn id="22" idx="2"/>
              <a:endCxn id="18" idx="2"/>
            </p:cNvCxnSpPr>
            <p:nvPr/>
          </p:nvCxnSpPr>
          <p:spPr>
            <a:xfrm rot="16200000" flipH="1">
              <a:off x="3510633" y="4567235"/>
              <a:ext cx="2897076" cy="2928122"/>
            </a:xfrm>
            <a:prstGeom prst="curvedConnector3">
              <a:avLst>
                <a:gd name="adj1" fmla="val 111957"/>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AF6BB55C-910A-9B8E-AF03-463248648689}"/>
              </a:ext>
            </a:extLst>
          </p:cNvPr>
          <p:cNvSpPr txBox="1"/>
          <p:nvPr/>
        </p:nvSpPr>
        <p:spPr>
          <a:xfrm>
            <a:off x="675213" y="2491183"/>
            <a:ext cx="337397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Cropping the region of interest from the HSI image strip.</a:t>
            </a:r>
          </a:p>
        </p:txBody>
      </p:sp>
      <p:cxnSp>
        <p:nvCxnSpPr>
          <p:cNvPr id="35" name="Straight Connector 34">
            <a:extLst>
              <a:ext uri="{FF2B5EF4-FFF2-40B4-BE49-F238E27FC236}">
                <a16:creationId xmlns:a16="http://schemas.microsoft.com/office/drawing/2014/main" id="{281936AD-4244-1873-7972-463D05E39A3E}"/>
              </a:ext>
            </a:extLst>
          </p:cNvPr>
          <p:cNvCxnSpPr>
            <a:cxnSpLocks/>
          </p:cNvCxnSpPr>
          <p:nvPr/>
        </p:nvCxnSpPr>
        <p:spPr>
          <a:xfrm>
            <a:off x="4191000" y="1371600"/>
            <a:ext cx="0" cy="495299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7" name="Group 36">
            <a:extLst>
              <a:ext uri="{FF2B5EF4-FFF2-40B4-BE49-F238E27FC236}">
                <a16:creationId xmlns:a16="http://schemas.microsoft.com/office/drawing/2014/main" id="{02E7347C-92D2-9085-2830-61AE47B8C46D}"/>
              </a:ext>
            </a:extLst>
          </p:cNvPr>
          <p:cNvGrpSpPr/>
          <p:nvPr/>
        </p:nvGrpSpPr>
        <p:grpSpPr>
          <a:xfrm>
            <a:off x="4973600" y="1404694"/>
            <a:ext cx="2397201" cy="836242"/>
            <a:chOff x="1953095" y="65311"/>
            <a:chExt cx="2397201" cy="836242"/>
          </a:xfrm>
        </p:grpSpPr>
        <p:sp>
          <p:nvSpPr>
            <p:cNvPr id="38" name="Rounded Rectangle 37">
              <a:extLst>
                <a:ext uri="{FF2B5EF4-FFF2-40B4-BE49-F238E27FC236}">
                  <a16:creationId xmlns:a16="http://schemas.microsoft.com/office/drawing/2014/main" id="{832D3761-F013-7FA6-1246-4B508786F509}"/>
                </a:ext>
              </a:extLst>
            </p:cNvPr>
            <p:cNvSpPr/>
            <p:nvPr/>
          </p:nvSpPr>
          <p:spPr>
            <a:xfrm>
              <a:off x="1953095" y="65311"/>
              <a:ext cx="2397201" cy="83624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39" name="Rounded Rectangle 4">
              <a:extLst>
                <a:ext uri="{FF2B5EF4-FFF2-40B4-BE49-F238E27FC236}">
                  <a16:creationId xmlns:a16="http://schemas.microsoft.com/office/drawing/2014/main" id="{068BC7A2-EE59-CF47-4164-D64C0CB33BF2}"/>
                </a:ext>
              </a:extLst>
            </p:cNvPr>
            <p:cNvSpPr txBox="1"/>
            <p:nvPr/>
          </p:nvSpPr>
          <p:spPr>
            <a:xfrm>
              <a:off x="1977588" y="89804"/>
              <a:ext cx="2348215" cy="787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Removal of Unreliable  Spectral Bands</a:t>
              </a:r>
            </a:p>
          </p:txBody>
        </p:sp>
      </p:grpSp>
      <p:cxnSp>
        <p:nvCxnSpPr>
          <p:cNvPr id="41" name="Straight Connector 40">
            <a:extLst>
              <a:ext uri="{FF2B5EF4-FFF2-40B4-BE49-F238E27FC236}">
                <a16:creationId xmlns:a16="http://schemas.microsoft.com/office/drawing/2014/main" id="{B7308BDC-1E46-D54D-6946-E9EB349FB2FD}"/>
              </a:ext>
            </a:extLst>
          </p:cNvPr>
          <p:cNvCxnSpPr>
            <a:cxnSpLocks/>
          </p:cNvCxnSpPr>
          <p:nvPr/>
        </p:nvCxnSpPr>
        <p:spPr>
          <a:xfrm>
            <a:off x="8153400" y="1371600"/>
            <a:ext cx="0" cy="495299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2" name="Group 41">
            <a:extLst>
              <a:ext uri="{FF2B5EF4-FFF2-40B4-BE49-F238E27FC236}">
                <a16:creationId xmlns:a16="http://schemas.microsoft.com/office/drawing/2014/main" id="{59425DF5-AEF4-767A-6ED6-33E3048A2626}"/>
              </a:ext>
            </a:extLst>
          </p:cNvPr>
          <p:cNvGrpSpPr/>
          <p:nvPr/>
        </p:nvGrpSpPr>
        <p:grpSpPr>
          <a:xfrm>
            <a:off x="9067798" y="1413176"/>
            <a:ext cx="2397201" cy="836242"/>
            <a:chOff x="1953095" y="65311"/>
            <a:chExt cx="2397201" cy="836242"/>
          </a:xfrm>
        </p:grpSpPr>
        <p:sp>
          <p:nvSpPr>
            <p:cNvPr id="43" name="Rounded Rectangle 42">
              <a:extLst>
                <a:ext uri="{FF2B5EF4-FFF2-40B4-BE49-F238E27FC236}">
                  <a16:creationId xmlns:a16="http://schemas.microsoft.com/office/drawing/2014/main" id="{15494B74-4DB2-ADF2-BD1B-B75B95E14FC6}"/>
                </a:ext>
              </a:extLst>
            </p:cNvPr>
            <p:cNvSpPr/>
            <p:nvPr/>
          </p:nvSpPr>
          <p:spPr>
            <a:xfrm>
              <a:off x="1953095" y="65311"/>
              <a:ext cx="2397201" cy="83624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44" name="Rounded Rectangle 4">
              <a:extLst>
                <a:ext uri="{FF2B5EF4-FFF2-40B4-BE49-F238E27FC236}">
                  <a16:creationId xmlns:a16="http://schemas.microsoft.com/office/drawing/2014/main" id="{2DBB56D9-F791-62FC-DD33-6E5260CAE16E}"/>
                </a:ext>
              </a:extLst>
            </p:cNvPr>
            <p:cNvSpPr txBox="1"/>
            <p:nvPr/>
          </p:nvSpPr>
          <p:spPr>
            <a:xfrm>
              <a:off x="1977588" y="89804"/>
              <a:ext cx="2348215" cy="787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dirty="0"/>
                <a:t>Radiance to Reflectance Conversion </a:t>
              </a:r>
              <a:endParaRPr lang="en-US" sz="1600" kern="1200" dirty="0"/>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D9B6952-1585-791D-D5DC-89CD15988D2A}"/>
                  </a:ext>
                </a:extLst>
              </p:cNvPr>
              <p:cNvSpPr txBox="1"/>
              <p:nvPr/>
            </p:nvSpPr>
            <p:spPr>
              <a:xfrm>
                <a:off x="8371123" y="4067570"/>
                <a:ext cx="3820877" cy="1384995"/>
              </a:xfrm>
              <a:prstGeom prst="rect">
                <a:avLst/>
              </a:prstGeom>
              <a:noFill/>
            </p:spPr>
            <p:txBody>
              <a:bodyPr wrap="square" rtlCol="0">
                <a:spAutoFit/>
              </a:bodyPr>
              <a:lstStyle/>
              <a:p>
                <a14:m>
                  <m:oMath xmlns:m="http://schemas.openxmlformats.org/officeDocument/2006/math">
                    <m:r>
                      <a:rPr lang="en-US" sz="1400" i="1" smtClean="0">
                        <a:latin typeface="Cambria Math" panose="02040503050406030204" pitchFamily="18" charset="0"/>
                        <a:ea typeface="Cambria Math" panose="02040503050406030204" pitchFamily="18" charset="0"/>
                      </a:rPr>
                      <m:t>𝜌</m:t>
                    </m:r>
                  </m:oMath>
                </a14:m>
                <a:r>
                  <a:rPr lang="en-US" sz="1400" dirty="0"/>
                  <a:t>            - Unit less planetary reflectance</a:t>
                </a:r>
              </a:p>
              <a:p>
                <a14:m>
                  <m:oMath xmlns:m="http://schemas.openxmlformats.org/officeDocument/2006/math">
                    <m:r>
                      <a:rPr lang="en-US" sz="1400" b="0" i="1" smtClean="0">
                        <a:latin typeface="Cambria Math" panose="02040503050406030204" pitchFamily="18" charset="0"/>
                        <a:ea typeface="Cambria Math" panose="02040503050406030204" pitchFamily="18" charset="0"/>
                      </a:rPr>
                      <m:t>𝜆</m:t>
                    </m:r>
                  </m:oMath>
                </a14:m>
                <a:r>
                  <a:rPr lang="en-US" sz="1400" dirty="0"/>
                  <a:t>            - Spectral radiance at sensor’s aperture</a:t>
                </a:r>
              </a:p>
              <a:p>
                <a14:m>
                  <m:oMath xmlns:m="http://schemas.openxmlformats.org/officeDocument/2006/math">
                    <m:r>
                      <a:rPr lang="en-US" sz="1400" b="0" i="1" smtClean="0">
                        <a:latin typeface="Cambria Math" panose="02040503050406030204" pitchFamily="18" charset="0"/>
                      </a:rPr>
                      <m:t>𝑑</m:t>
                    </m:r>
                  </m:oMath>
                </a14:m>
                <a:r>
                  <a:rPr lang="en-US" sz="1400" dirty="0"/>
                  <a:t>            - Earth-Sun distance in astronomical units</a:t>
                </a:r>
              </a:p>
              <a:p>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𝐸𝑆𝑈𝑁</m:t>
                        </m:r>
                      </m:e>
                      <m:sub>
                        <m:r>
                          <a:rPr lang="en-US" sz="1400" i="1" smtClean="0">
                            <a:latin typeface="Cambria Math" panose="02040503050406030204" pitchFamily="18" charset="0"/>
                            <a:ea typeface="Cambria Math" panose="02040503050406030204" pitchFamily="18" charset="0"/>
                          </a:rPr>
                          <m:t>𝜆</m:t>
                        </m:r>
                      </m:sub>
                    </m:sSub>
                    <m:r>
                      <a:rPr lang="en-US" sz="1400" b="0" i="1" smtClean="0">
                        <a:latin typeface="Cambria Math" panose="02040503050406030204" pitchFamily="18" charset="0"/>
                      </a:rPr>
                      <m:t> </m:t>
                    </m:r>
                  </m:oMath>
                </a14:m>
                <a:r>
                  <a:rPr lang="en-US" sz="1400" dirty="0"/>
                  <a:t>- Mean Solar Exo-atmospheric Irradiance</a:t>
                </a:r>
              </a:p>
              <a:p>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         </m:t>
                    </m:r>
                  </m:oMath>
                </a14:m>
                <a:r>
                  <a:rPr lang="en-US" sz="1400" dirty="0"/>
                  <a:t> - Solar Zenith Angle in Degrees</a:t>
                </a:r>
              </a:p>
              <a:p>
                <a:endParaRPr lang="en-US" sz="1400" dirty="0"/>
              </a:p>
            </p:txBody>
          </p:sp>
        </mc:Choice>
        <mc:Fallback xmlns="">
          <p:sp>
            <p:nvSpPr>
              <p:cNvPr id="45" name="TextBox 44">
                <a:extLst>
                  <a:ext uri="{FF2B5EF4-FFF2-40B4-BE49-F238E27FC236}">
                    <a16:creationId xmlns:a16="http://schemas.microsoft.com/office/drawing/2014/main" id="{7D9B6952-1585-791D-D5DC-89CD15988D2A}"/>
                  </a:ext>
                </a:extLst>
              </p:cNvPr>
              <p:cNvSpPr txBox="1">
                <a:spLocks noRot="1" noChangeAspect="1" noMove="1" noResize="1" noEditPoints="1" noAdjustHandles="1" noChangeArrowheads="1" noChangeShapeType="1" noTextEdit="1"/>
              </p:cNvSpPr>
              <p:nvPr/>
            </p:nvSpPr>
            <p:spPr>
              <a:xfrm>
                <a:off x="8371123" y="4067570"/>
                <a:ext cx="3820877" cy="1384995"/>
              </a:xfrm>
              <a:prstGeom prst="rect">
                <a:avLst/>
              </a:prstGeom>
              <a:blipFill>
                <a:blip r:embed="rId11"/>
                <a:stretch>
                  <a:fillRect t="-909"/>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EB3CB63C-59D1-85DC-2BB5-21DF3F9E5D5F}"/>
              </a:ext>
            </a:extLst>
          </p:cNvPr>
          <p:cNvSpPr txBox="1"/>
          <p:nvPr/>
        </p:nvSpPr>
        <p:spPr>
          <a:xfrm>
            <a:off x="4495799" y="2490339"/>
            <a:ext cx="3373974"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Uncalibrated and spectral bands with an SNR less than 50dB were removed from the Hyper-Spectral Image. </a:t>
            </a:r>
          </a:p>
        </p:txBody>
      </p:sp>
      <p:pic>
        <p:nvPicPr>
          <p:cNvPr id="48" name="Picture 47" descr="A graph of a red and green line&#10;&#10;Description automatically generated">
            <a:extLst>
              <a:ext uri="{FF2B5EF4-FFF2-40B4-BE49-F238E27FC236}">
                <a16:creationId xmlns:a16="http://schemas.microsoft.com/office/drawing/2014/main" id="{DD9849A7-7729-B016-16BD-489994097B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45655" y="4184393"/>
            <a:ext cx="3274261" cy="1732795"/>
          </a:xfrm>
          <a:prstGeom prst="rect">
            <a:avLst/>
          </a:prstGeom>
        </p:spPr>
      </p:pic>
    </p:spTree>
    <p:extLst>
      <p:ext uri="{BB962C8B-B14F-4D97-AF65-F5344CB8AC3E}">
        <p14:creationId xmlns:p14="http://schemas.microsoft.com/office/powerpoint/2010/main" val="13079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33"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a:xfrm>
            <a:off x="0" y="6617241"/>
            <a:ext cx="11582400" cy="228600"/>
          </a:xfrm>
        </p:spPr>
        <p:txBody>
          <a:bodyPr>
            <a:noAutofit/>
          </a:bodyPr>
          <a:lstStyle/>
          <a:p>
            <a:endParaRPr lang="en-US" sz="1600" dirty="0"/>
          </a:p>
        </p:txBody>
      </p:sp>
      <p:pic>
        <p:nvPicPr>
          <p:cNvPr id="85" name="Picture 84" descr="A blue cubes with arrows&#10;&#10;Description automatically generated">
            <a:extLst>
              <a:ext uri="{FF2B5EF4-FFF2-40B4-BE49-F238E27FC236}">
                <a16:creationId xmlns:a16="http://schemas.microsoft.com/office/drawing/2014/main" id="{35D5CE15-4CE3-8008-F144-07B404101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56" y="2034103"/>
            <a:ext cx="7010400" cy="3311034"/>
          </a:xfrm>
          <a:prstGeom prst="rect">
            <a:avLst/>
          </a:prstGeom>
        </p:spPr>
      </p:pic>
      <p:pic>
        <p:nvPicPr>
          <p:cNvPr id="92" name="Picture 91">
            <a:extLst>
              <a:ext uri="{FF2B5EF4-FFF2-40B4-BE49-F238E27FC236}">
                <a16:creationId xmlns:a16="http://schemas.microsoft.com/office/drawing/2014/main" id="{3576F7A3-AAE8-4ED2-3768-B999E20F1326}"/>
              </a:ext>
            </a:extLst>
          </p:cNvPr>
          <p:cNvPicPr>
            <a:picLocks noChangeAspect="1"/>
          </p:cNvPicPr>
          <p:nvPr/>
        </p:nvPicPr>
        <p:blipFill rotWithShape="1">
          <a:blip r:embed="rId4"/>
          <a:srcRect l="65000" t="158" b="76838"/>
          <a:stretch/>
        </p:blipFill>
        <p:spPr>
          <a:xfrm>
            <a:off x="8896927" y="2355706"/>
            <a:ext cx="3020786" cy="1333914"/>
          </a:xfrm>
          <a:prstGeom prst="rect">
            <a:avLst/>
          </a:prstGeom>
        </p:spPr>
      </p:pic>
      <p:cxnSp>
        <p:nvCxnSpPr>
          <p:cNvPr id="96" name="Straight Arrow Connector 95">
            <a:extLst>
              <a:ext uri="{FF2B5EF4-FFF2-40B4-BE49-F238E27FC236}">
                <a16:creationId xmlns:a16="http://schemas.microsoft.com/office/drawing/2014/main" id="{00505A42-35C9-3114-2E89-A74CA45660DB}"/>
              </a:ext>
            </a:extLst>
          </p:cNvPr>
          <p:cNvCxnSpPr>
            <a:cxnSpLocks/>
            <a:endCxn id="92" idx="1"/>
          </p:cNvCxnSpPr>
          <p:nvPr/>
        </p:nvCxnSpPr>
        <p:spPr>
          <a:xfrm>
            <a:off x="7894992" y="2779472"/>
            <a:ext cx="1001935" cy="2431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C01FED8-EAB4-60CD-97A0-EDB055132AF2}"/>
              </a:ext>
            </a:extLst>
          </p:cNvPr>
          <p:cNvSpPr txBox="1"/>
          <p:nvPr/>
        </p:nvSpPr>
        <p:spPr>
          <a:xfrm>
            <a:off x="6324600" y="5146330"/>
            <a:ext cx="2028953" cy="307777"/>
          </a:xfrm>
          <a:prstGeom prst="rect">
            <a:avLst/>
          </a:prstGeom>
          <a:noFill/>
        </p:spPr>
        <p:txBody>
          <a:bodyPr wrap="none" rtlCol="0">
            <a:spAutoFit/>
          </a:bodyPr>
          <a:lstStyle/>
          <a:p>
            <a:r>
              <a:rPr lang="en-US" sz="1400" dirty="0"/>
              <a:t>(each pixel is normalized)</a:t>
            </a:r>
          </a:p>
        </p:txBody>
      </p:sp>
      <p:sp>
        <p:nvSpPr>
          <p:cNvPr id="3" name="Title 2">
            <a:extLst>
              <a:ext uri="{FF2B5EF4-FFF2-40B4-BE49-F238E27FC236}">
                <a16:creationId xmlns:a16="http://schemas.microsoft.com/office/drawing/2014/main" id="{3300F8D5-9500-C2FB-5041-A22A2DD6C1CA}"/>
              </a:ext>
            </a:extLst>
          </p:cNvPr>
          <p:cNvSpPr>
            <a:spLocks noGrp="1"/>
          </p:cNvSpPr>
          <p:nvPr>
            <p:ph type="title"/>
          </p:nvPr>
        </p:nvSpPr>
        <p:spPr>
          <a:xfrm>
            <a:off x="304800" y="95043"/>
            <a:ext cx="11582400" cy="666956"/>
          </a:xfrm>
        </p:spPr>
        <p:txBody>
          <a:bodyPr>
            <a:normAutofit/>
          </a:bodyPr>
          <a:lstStyle/>
          <a:p>
            <a:r>
              <a:rPr lang="en-US" sz="2400" dirty="0"/>
              <a:t>Image Acquisition and  Pre-Processing</a:t>
            </a:r>
          </a:p>
        </p:txBody>
      </p:sp>
      <p:sp>
        <p:nvSpPr>
          <p:cNvPr id="2" name="TextBox 1">
            <a:extLst>
              <a:ext uri="{FF2B5EF4-FFF2-40B4-BE49-F238E27FC236}">
                <a16:creationId xmlns:a16="http://schemas.microsoft.com/office/drawing/2014/main" id="{A8CF5CD4-B042-DA94-5830-69724A1D3083}"/>
              </a:ext>
            </a:extLst>
          </p:cNvPr>
          <p:cNvSpPr txBox="1"/>
          <p:nvPr/>
        </p:nvSpPr>
        <p:spPr>
          <a:xfrm>
            <a:off x="10134600" y="3689620"/>
            <a:ext cx="1297984" cy="307777"/>
          </a:xfrm>
          <a:prstGeom prst="rect">
            <a:avLst/>
          </a:prstGeom>
          <a:noFill/>
        </p:spPr>
        <p:txBody>
          <a:bodyPr wrap="none" rtlCol="0">
            <a:spAutoFit/>
          </a:bodyPr>
          <a:lstStyle/>
          <a:p>
            <a:r>
              <a:rPr lang="en-US" sz="1400" dirty="0"/>
              <a:t>Pixel Signature</a:t>
            </a:r>
          </a:p>
        </p:txBody>
      </p:sp>
    </p:spTree>
    <p:extLst>
      <p:ext uri="{BB962C8B-B14F-4D97-AF65-F5344CB8AC3E}">
        <p14:creationId xmlns:p14="http://schemas.microsoft.com/office/powerpoint/2010/main" val="158351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05B9EA-3A3A-0879-0B58-B98D4B5902FE}"/>
              </a:ext>
            </a:extLst>
          </p:cNvPr>
          <p:cNvSpPr>
            <a:spLocks noGrp="1"/>
          </p:cNvSpPr>
          <p:nvPr>
            <p:ph type="body" sz="quarter" idx="11"/>
          </p:nvPr>
        </p:nvSpPr>
        <p:spPr/>
        <p:txBody>
          <a:bodyPr>
            <a:noAutofit/>
          </a:bodyPr>
          <a:lstStyle/>
          <a:p>
            <a:r>
              <a:rPr lang="en-US" dirty="0"/>
              <a:t>Image: </a:t>
            </a:r>
            <a:r>
              <a:rPr lang="en-US" b="0" i="0" u="none" strike="noStrike" dirty="0" err="1">
                <a:effectLst/>
                <a:latin typeface="Söhne"/>
              </a:rPr>
              <a:t>Bioucas</a:t>
            </a:r>
            <a:r>
              <a:rPr lang="en-US" b="0" i="0" u="none" strike="noStrike" dirty="0">
                <a:effectLst/>
                <a:latin typeface="Söhne"/>
              </a:rPr>
              <a:t>-Dias, J. et al. (2012). Hyperspectral Unmixing Overview: Geometrical, Statistical, and Sparse Regression-Based Approaches</a:t>
            </a:r>
            <a:endParaRPr lang="en-US" dirty="0"/>
          </a:p>
          <a:p>
            <a:endParaRPr lang="en-US" dirty="0"/>
          </a:p>
        </p:txBody>
      </p:sp>
      <p:sp>
        <p:nvSpPr>
          <p:cNvPr id="9" name="Title 8">
            <a:extLst>
              <a:ext uri="{FF2B5EF4-FFF2-40B4-BE49-F238E27FC236}">
                <a16:creationId xmlns:a16="http://schemas.microsoft.com/office/drawing/2014/main" id="{52125FFD-020B-3CE7-A657-4B74A66BAF9B}"/>
              </a:ext>
            </a:extLst>
          </p:cNvPr>
          <p:cNvSpPr>
            <a:spLocks noGrp="1"/>
          </p:cNvSpPr>
          <p:nvPr>
            <p:ph type="title"/>
          </p:nvPr>
        </p:nvSpPr>
        <p:spPr/>
        <p:txBody>
          <a:bodyPr>
            <a:normAutofit/>
          </a:bodyPr>
          <a:lstStyle/>
          <a:p>
            <a:r>
              <a:rPr lang="en-US" sz="2400" dirty="0"/>
              <a:t>Detection and Isolation of Macroscopical Components </a:t>
            </a:r>
          </a:p>
        </p:txBody>
      </p:sp>
      <p:sp>
        <p:nvSpPr>
          <p:cNvPr id="5" name="TextBox 4">
            <a:extLst>
              <a:ext uri="{FF2B5EF4-FFF2-40B4-BE49-F238E27FC236}">
                <a16:creationId xmlns:a16="http://schemas.microsoft.com/office/drawing/2014/main" id="{911FFC86-7754-D140-3842-3FA0009E1C52}"/>
              </a:ext>
            </a:extLst>
          </p:cNvPr>
          <p:cNvSpPr txBox="1"/>
          <p:nvPr/>
        </p:nvSpPr>
        <p:spPr>
          <a:xfrm>
            <a:off x="301690" y="2298599"/>
            <a:ext cx="7691298"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Depending on the terrain of interest different macroscopical components can be identified (End-Members).</a:t>
            </a:r>
          </a:p>
          <a:p>
            <a:r>
              <a:rPr lang="en-US" sz="1600" dirty="0"/>
              <a:t>      Ex: Soil, Water, Vegetation, Roof, Rock, Road etc.</a:t>
            </a:r>
          </a:p>
          <a:p>
            <a:endParaRPr lang="en-US" sz="1600" dirty="0"/>
          </a:p>
          <a:p>
            <a:endParaRPr lang="en-US" sz="1600" dirty="0"/>
          </a:p>
          <a:p>
            <a:pPr marL="285750" indent="-285750">
              <a:buFont typeface="Arial" panose="020B0604020202020204" pitchFamily="34" charset="0"/>
              <a:buChar char="•"/>
            </a:pPr>
            <a:r>
              <a:rPr lang="en-US" sz="1600" dirty="0"/>
              <a:t>This stage of the algorithm tries to identify,</a:t>
            </a:r>
          </a:p>
          <a:p>
            <a:pPr marL="285750" indent="-285750">
              <a:buFont typeface="Arial" panose="020B0604020202020204" pitchFamily="34" charset="0"/>
              <a:buChar char="•"/>
            </a:pPr>
            <a:endParaRPr lang="en-US" sz="1600" dirty="0"/>
          </a:p>
          <a:p>
            <a:pPr marL="2114550" lvl="4" indent="-285750">
              <a:buFont typeface="Wingdings" pitchFamily="2" charset="2"/>
              <a:buChar char="ü"/>
            </a:pPr>
            <a:r>
              <a:rPr lang="en-US" sz="1600" dirty="0"/>
              <a:t>The number of dominant end members available</a:t>
            </a:r>
          </a:p>
          <a:p>
            <a:pPr marL="2114550" lvl="4" indent="-285750">
              <a:buFont typeface="Wingdings" pitchFamily="2" charset="2"/>
              <a:buChar char="ü"/>
            </a:pPr>
            <a:r>
              <a:rPr lang="en-US" sz="1600" dirty="0"/>
              <a:t>Classify the pixels to the specific endmember classes</a:t>
            </a:r>
          </a:p>
        </p:txBody>
      </p:sp>
      <p:pic>
        <p:nvPicPr>
          <p:cNvPr id="28" name="Picture 27">
            <a:extLst>
              <a:ext uri="{FF2B5EF4-FFF2-40B4-BE49-F238E27FC236}">
                <a16:creationId xmlns:a16="http://schemas.microsoft.com/office/drawing/2014/main" id="{7E3FDD2B-6C8A-18A0-101A-F7D2BF8335A0}"/>
              </a:ext>
            </a:extLst>
          </p:cNvPr>
          <p:cNvPicPr>
            <a:picLocks noChangeAspect="1"/>
          </p:cNvPicPr>
          <p:nvPr/>
        </p:nvPicPr>
        <p:blipFill>
          <a:blip r:embed="rId3"/>
          <a:stretch>
            <a:fillRect/>
          </a:stretch>
        </p:blipFill>
        <p:spPr>
          <a:xfrm>
            <a:off x="8022805" y="1606499"/>
            <a:ext cx="3726520" cy="3645001"/>
          </a:xfrm>
          <a:prstGeom prst="rect">
            <a:avLst/>
          </a:prstGeom>
        </p:spPr>
      </p:pic>
    </p:spTree>
    <p:extLst>
      <p:ext uri="{BB962C8B-B14F-4D97-AF65-F5344CB8AC3E}">
        <p14:creationId xmlns:p14="http://schemas.microsoft.com/office/powerpoint/2010/main" val="4144539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5764</TotalTime>
  <Words>2539</Words>
  <Application>Microsoft Macintosh PowerPoint</Application>
  <PresentationFormat>Widescreen</PresentationFormat>
  <Paragraphs>353</Paragraphs>
  <Slides>27</Slides>
  <Notes>23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27</vt:i4>
      </vt:variant>
    </vt:vector>
  </HeadingPairs>
  <TitlesOfParts>
    <vt:vector size="48" baseType="lpstr">
      <vt:lpstr>Aptos</vt:lpstr>
      <vt:lpstr>Arial</vt:lpstr>
      <vt:lpstr>Arial</vt:lpstr>
      <vt:lpstr>Calibri</vt:lpstr>
      <vt:lpstr>Cambria Math</vt:lpstr>
      <vt:lpstr>CMBX10</vt:lpstr>
      <vt:lpstr>CMBX5</vt:lpstr>
      <vt:lpstr>CMMI10</vt:lpstr>
      <vt:lpstr>CMMI7</vt:lpstr>
      <vt:lpstr>CMR10</vt:lpstr>
      <vt:lpstr>CMSS8</vt:lpstr>
      <vt:lpstr>CMSY7</vt:lpstr>
      <vt:lpstr>Google Sans</vt:lpstr>
      <vt:lpstr>KaTeX_Main</vt:lpstr>
      <vt:lpstr>KaTeX_Math</vt:lpstr>
      <vt:lpstr>Söhne</vt:lpstr>
      <vt:lpstr>source-serif-pro</vt:lpstr>
      <vt:lpstr>Times</vt:lpstr>
      <vt:lpstr>Times New Roman</vt:lpstr>
      <vt:lpstr>Wingdings</vt:lpstr>
      <vt:lpstr>Office Theme</vt:lpstr>
      <vt:lpstr>Digital Lithological Mapping using Hyper Spectral Images </vt:lpstr>
      <vt:lpstr>PowerPoint Presentation</vt:lpstr>
      <vt:lpstr>OUTLINE </vt:lpstr>
      <vt:lpstr>Introduction</vt:lpstr>
      <vt:lpstr>Introduction</vt:lpstr>
      <vt:lpstr>Related Work</vt:lpstr>
      <vt:lpstr>Image Acquisition and  Pre-Processing</vt:lpstr>
      <vt:lpstr>Image Acquisition and  Pre-Processing</vt:lpstr>
      <vt:lpstr>Detection and Isolation of Macroscopical Components </vt:lpstr>
      <vt:lpstr>Detection and Isolation of Macroscopical Components </vt:lpstr>
      <vt:lpstr>Detection and Isolation of Macroscopical Components </vt:lpstr>
      <vt:lpstr>Detection and Isolation of Macroscopical Components </vt:lpstr>
      <vt:lpstr>Detection and Isolation of Macroscopical Components </vt:lpstr>
      <vt:lpstr>Sub-Class Identification </vt:lpstr>
      <vt:lpstr>Sub-Class Identification </vt:lpstr>
      <vt:lpstr>Sub-Class Identification </vt:lpstr>
      <vt:lpstr>Sub-Class Identification </vt:lpstr>
      <vt:lpstr>Alignment of Soil Pixels for Purity</vt:lpstr>
      <vt:lpstr>Alignment of Soil Pixels for Purity</vt:lpstr>
      <vt:lpstr>Alignment of Soil Pixels for Purity</vt:lpstr>
      <vt:lpstr>Relative Availability of the Mineral</vt:lpstr>
      <vt:lpstr>Case Studies in Sri Lanka’s Mineral Exploration</vt:lpstr>
      <vt:lpstr>Case Studies in Sri Lanka’s Mineral Exploration</vt:lpstr>
      <vt:lpstr>Results</vt:lpstr>
      <vt:lpstr>Results </vt:lpstr>
      <vt:lpstr>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Waheed Bajwa</dc:creator>
  <cp:lastModifiedBy>Lakshitha Ramanayake Mudiyansel</cp:lastModifiedBy>
  <cp:revision>94</cp:revision>
  <dcterms:created xsi:type="dcterms:W3CDTF">2010-02-21T19:38:54Z</dcterms:created>
  <dcterms:modified xsi:type="dcterms:W3CDTF">2024-01-25T17:48:11Z</dcterms:modified>
</cp:coreProperties>
</file>