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fe6f6b169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fe6f6b169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The synthesisation process depends only on the gt box and thus can only simulate label-dependent noise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Our proposed method depends on both the gt box and the input image, hence is able to simulate a more realistic instance-dependent noise</a:t>
            </a:r>
            <a:endParaRPr sz="1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fe6f6b16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fe6f6b16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since the OD operates as a black-box model in the proposed framework, any algorithm can be used here as long as it outputs the predicted bounding box and class logit/probability of each class.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fe6f6b169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afe6f6b169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 But the set loss is minimising a global one-to-one matching cost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fe6f6b169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fe6f6b169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is a visualisation of the matching process, we have the object predictions at the top and at the bottom is the crowdsourced </a:t>
            </a:r>
            <a:r>
              <a:rPr lang="en-GB"/>
              <a:t>annotations.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015e18e58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015e18e58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015e18e58_2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b015e18e58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015e18e58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b015e18e58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idea is that if the annotator is less consistent (i.e. low precision), we will assign lower weight when averaging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015e18e58_2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015e18e58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015e18e58_2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b015e18e58_2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table here summarised the 5 synthetic dataset. We have the simplest dataset with only 5 annotators and we only change the class label.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dataset with 10 annotators of average annotating accuracy. MIX dataset with annotators of different skill levels.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015e18e58_2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015e18e58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fe6f6b16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fe6f6b16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Motivation: Difficult and expensive to obtain accurate annotations, due to </a:t>
            </a:r>
            <a:r>
              <a:rPr b="1" lang="en-GB" sz="1000">
                <a:solidFill>
                  <a:schemeClr val="dk1"/>
                </a:solidFill>
              </a:rPr>
              <a:t>high interobserver variability</a:t>
            </a:r>
            <a:r>
              <a:rPr lang="en-GB" sz="1000">
                <a:solidFill>
                  <a:schemeClr val="dk1"/>
                </a:solidFill>
              </a:rPr>
              <a:t>. Crowdsourcing as a </a:t>
            </a:r>
            <a:r>
              <a:rPr b="1" lang="en-GB" sz="1000">
                <a:solidFill>
                  <a:schemeClr val="dk1"/>
                </a:solidFill>
              </a:rPr>
              <a:t>cheap and promising </a:t>
            </a:r>
            <a:r>
              <a:rPr lang="en-GB" sz="1000">
                <a:solidFill>
                  <a:schemeClr val="dk1"/>
                </a:solidFill>
              </a:rPr>
              <a:t>method to obtain annotations.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Problem: I</a:t>
            </a:r>
            <a:r>
              <a:rPr b="1" lang="en-GB" sz="1000">
                <a:solidFill>
                  <a:schemeClr val="dk1"/>
                </a:solidFill>
              </a:rPr>
              <a:t>ncreased noise</a:t>
            </a:r>
            <a:r>
              <a:rPr lang="en-GB" sz="1000">
                <a:solidFill>
                  <a:schemeClr val="dk1"/>
                </a:solidFill>
              </a:rPr>
              <a:t> due to different level of expertise, dedication of annotators.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Goal: To train a </a:t>
            </a:r>
            <a:r>
              <a:rPr b="1" lang="en-GB" sz="1000">
                <a:solidFill>
                  <a:schemeClr val="dk1"/>
                </a:solidFill>
              </a:rPr>
              <a:t>robust</a:t>
            </a:r>
            <a:r>
              <a:rPr lang="en-GB" sz="1000">
                <a:solidFill>
                  <a:schemeClr val="dk1"/>
                </a:solidFill>
              </a:rPr>
              <a:t> object detection model using only </a:t>
            </a:r>
            <a:r>
              <a:rPr b="1" lang="en-GB" sz="1000">
                <a:solidFill>
                  <a:schemeClr val="dk1"/>
                </a:solidFill>
              </a:rPr>
              <a:t>noisy</a:t>
            </a:r>
            <a:r>
              <a:rPr lang="en-GB" sz="1000">
                <a:solidFill>
                  <a:schemeClr val="dk1"/>
                </a:solidFill>
              </a:rPr>
              <a:t> crowdsourced annotations.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015e18e58_2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b015e18e58_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015e18e58_2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015e18e58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015e18e58_2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b015e18e58_2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tables here shows the performance metric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015e18e58_2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b015e18e58_2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015e18e58_2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b015e18e58_2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b015e18e58_2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b015e18e58_2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015e18e58_2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b015e18e58_2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Introduced crowdsourced annotation synthesisation method with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instance-dependent noise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that is more realistic compared to prior work.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Proposed a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generic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annotation aggregation and object detection framework, Bayesian Detector Combination (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BDC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). Infers the consensus soft class labels and corresponding bounding boxes without the need of GT.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Demonstrate the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superior performance, robustness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scalability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BDC on object detection datasets with both synthetic and real-world crowdsourced annotations. Showed its ability to scale against varying number of annotators and robust against annotators with low annotation reliability</a:t>
            </a:r>
            <a:endParaRPr sz="4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015e18e58_2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015e18e58_2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04b00fc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04b00fc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7dfa266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b07dfa266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Introduce a novel method for synthesising crowdsourced object annotation that features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instance-dependent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noise.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Georgia"/>
              <a:buAutoNum type="arabicPeriod"/>
            </a:pP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Propose a model-agnostic </a:t>
            </a:r>
            <a:r>
              <a:rPr b="1"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Bayesian Detector Combination</a:t>
            </a: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(BDC) framework that infers consensus</a:t>
            </a:r>
            <a:r>
              <a:rPr lang="en-GB" sz="11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bounding boxes and soft class labels from noisy, crowdsourced annotations. Without requiring the ground truth or any additional input</a:t>
            </a:r>
            <a:endParaRPr sz="11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AutoNum type="arabicPeriod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Evaluate and analyse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BDC by comparing it against previous aggregation methods on both synthetic and real-world crowdsourced datasets.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07dfa266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07dfa266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Introduce a novel method for synthesising crowdsourced object annotation that features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instance-dependent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noise.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Georgia"/>
              <a:buAutoNum type="arabicPeriod"/>
            </a:pP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Propose a model-agnostic </a:t>
            </a:r>
            <a:r>
              <a:rPr b="1"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Bayesian Detector Combination</a:t>
            </a: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(BDC) framework that infers consensus</a:t>
            </a:r>
            <a:r>
              <a:rPr lang="en-GB" sz="11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115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bounding boxes and soft class labels from noisy, crowdsourced annotations. Without requiring the ground truth or any additional input</a:t>
            </a:r>
            <a:endParaRPr sz="11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eorgia"/>
              <a:buAutoNum type="arabicPeriod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Evaluate and analyse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BDC by comparing it against previous aggregation methods on both synthetic and real-world crowdsourced datasets.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fe6f6b16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fe6f6b16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2. which is </a:t>
            </a:r>
            <a:r>
              <a:rPr b="1" lang="en-GB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difficult to obtain</a:t>
            </a:r>
            <a:r>
              <a:rPr lang="en-GB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in practice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They also synthesised their own datasets using different setups and assume …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fe6f6b16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fe6f6b16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/>
              <a:t>To facilitate understanding, here is a preview of synthesised annotation. </a:t>
            </a:r>
            <a:r>
              <a:rPr lang="en-GB" sz="500"/>
              <a:t>There are two key message here</a:t>
            </a:r>
            <a:r>
              <a:rPr lang="en-GB" sz="500"/>
              <a:t>:</a:t>
            </a:r>
            <a:endParaRPr sz="500"/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"/>
              <a:buAutoNum type="arabicPeriod"/>
            </a:pPr>
            <a:r>
              <a:rPr lang="en-GB" sz="500"/>
              <a:t>Motorcycle is more sensible than handbag</a:t>
            </a:r>
            <a:endParaRPr sz="500"/>
          </a:p>
          <a:p>
            <a:pPr indent="-260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"/>
              <a:buAutoNum type="arabicPeriod"/>
            </a:pPr>
            <a:r>
              <a:rPr lang="en-GB" sz="500"/>
              <a:t>Our proposed method is able to generate bbox around individual </a:t>
            </a:r>
            <a:r>
              <a:rPr lang="en-GB" sz="500"/>
              <a:t>broccoli</a:t>
            </a:r>
            <a:r>
              <a:rPr lang="en-GB" sz="500"/>
              <a:t> compared to previous method that generate bbox uniformly around the gt box</a:t>
            </a:r>
            <a:endParaRPr sz="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/>
              <a:t>This show that our method generate more realistic synthetic annotation</a:t>
            </a:r>
            <a:endParaRPr sz="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07dfa266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07dfa266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highlight>
                  <a:srgbClr val="FFFFFF"/>
                </a:highlight>
              </a:rPr>
              <a:t>ignored the visual relationship between closely related classes and assumed</a:t>
            </a:r>
            <a:r>
              <a:rPr lang="en-GB" sz="500">
                <a:solidFill>
                  <a:schemeClr val="dk1"/>
                </a:solidFill>
              </a:rPr>
              <a:t> </a:t>
            </a:r>
            <a:r>
              <a:rPr lang="en-GB" sz="1050">
                <a:solidFill>
                  <a:schemeClr val="dk1"/>
                </a:solidFill>
                <a:highlight>
                  <a:srgbClr val="FFFFFF"/>
                </a:highlight>
              </a:rPr>
              <a:t>that all classes are equal (i.e. non-diagonal elements are sampled from the same distribution)</a:t>
            </a:r>
            <a:endParaRPr sz="5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fe6f6b16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fe6f6b16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3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hyperlink" Target="https://kaggle.com/competitions/vinbigdata-chest-xray-abnormalities-detection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9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254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80">
                <a:latin typeface="Georgia"/>
                <a:ea typeface="Georgia"/>
                <a:cs typeface="Georgia"/>
                <a:sym typeface="Georgia"/>
              </a:rPr>
              <a:t>Object Detection with Crowdsourced Annotations: Synthetic Datasets &amp; Annotations Aggregation Framework</a:t>
            </a:r>
            <a:endParaRPr sz="248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737300"/>
            <a:ext cx="8520600" cy="13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Georgia"/>
                <a:ea typeface="Georgia"/>
                <a:cs typeface="Georgia"/>
                <a:sym typeface="Georgia"/>
              </a:rPr>
              <a:t>Zhi Qin Tan</a:t>
            </a: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, Olga Isupova, Gustavo Carneiro, Xiatian Zhu, Yunpeng Li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University of Surrey, UK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Synthesising Crowdsourced 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Annotations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 - Bounding Box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295238" y="1554675"/>
            <a:ext cx="397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-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andomly generate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bounding box subjecting to an intersection over union (IoU) of &gt; </a:t>
            </a:r>
            <a:r>
              <a:rPr i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with the ground truth box.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4611563" y="1554675"/>
            <a:ext cx="423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 propose to utilise a trained Region Proposal Network (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RPN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to generate proposal box.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5052900" y="1141275"/>
            <a:ext cx="29853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Ours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747175" y="1141275"/>
            <a:ext cx="29853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Previous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0" r="0" t="10338"/>
          <a:stretch/>
        </p:blipFill>
        <p:spPr>
          <a:xfrm>
            <a:off x="5107250" y="2651075"/>
            <a:ext cx="3412374" cy="22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4611575" y="2802000"/>
            <a:ext cx="42207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Randomly select a proposal using categorical probability of:- objectness score ⨉ IoU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Bayesian Detector Combination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75" y="1265649"/>
            <a:ext cx="8205650" cy="283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Annotations to Predictions Matcher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many-to-one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(i.e. many annotations - 1 prediction) assignment problem: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lphaL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each annotation, we assign it one prediction with the minimal cost: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lphaL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Compute 𝜸</a:t>
            </a:r>
            <a:r>
              <a:rPr baseline="-25000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</a:t>
            </a: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as the ratio of  the number of matched annotations to the number of total annotators.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Similar to set loss of DETR</a:t>
            </a:r>
            <a:r>
              <a:rPr baseline="30000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[3]</a:t>
            </a: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237150" y="4743275"/>
            <a:ext cx="8669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[3] N. Carion </a:t>
            </a:r>
            <a:r>
              <a:rPr i="1"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et al.</a:t>
            </a: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“End-to-end object detection with transformers,” in Proc. Eur. Conf. Comput. Vis. (ECCV), 2020, pp. 213–229.</a:t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b="0" l="579" r="1130" t="0"/>
          <a:stretch/>
        </p:blipFill>
        <p:spPr>
          <a:xfrm>
            <a:off x="2834513" y="1902113"/>
            <a:ext cx="3474967" cy="57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4"/>
          <p:cNvGrpSpPr/>
          <p:nvPr/>
        </p:nvGrpSpPr>
        <p:grpSpPr>
          <a:xfrm>
            <a:off x="1375483" y="2495560"/>
            <a:ext cx="6393041" cy="377384"/>
            <a:chOff x="-236226" y="1964292"/>
            <a:chExt cx="8861993" cy="523127"/>
          </a:xfrm>
        </p:grpSpPr>
        <p:pic>
          <p:nvPicPr>
            <p:cNvPr id="168" name="Google Shape;168;p24"/>
            <p:cNvPicPr preferRelativeResize="0"/>
            <p:nvPr/>
          </p:nvPicPr>
          <p:blipFill rotWithShape="1">
            <a:blip r:embed="rId4">
              <a:alphaModFix/>
            </a:blip>
            <a:srcRect b="51904" l="0" r="8600" t="0"/>
            <a:stretch/>
          </p:blipFill>
          <p:spPr>
            <a:xfrm>
              <a:off x="-236226" y="1988068"/>
              <a:ext cx="6224425" cy="499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4"/>
            <p:cNvPicPr preferRelativeResize="0"/>
            <p:nvPr/>
          </p:nvPicPr>
          <p:blipFill rotWithShape="1">
            <a:blip r:embed="rId4">
              <a:alphaModFix/>
            </a:blip>
            <a:srcRect b="0" l="61271" r="0" t="51904"/>
            <a:stretch/>
          </p:blipFill>
          <p:spPr>
            <a:xfrm>
              <a:off x="5988192" y="1964292"/>
              <a:ext cx="2637574" cy="499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Annotations to Predictions Matcher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25" y="1017725"/>
            <a:ext cx="2345700" cy="17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25" y="3077018"/>
            <a:ext cx="2345700" cy="1782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25"/>
          <p:cNvGrpSpPr/>
          <p:nvPr/>
        </p:nvGrpSpPr>
        <p:grpSpPr>
          <a:xfrm>
            <a:off x="4298800" y="1172550"/>
            <a:ext cx="1355700" cy="1463700"/>
            <a:chOff x="4298800" y="1172550"/>
            <a:chExt cx="1355700" cy="1463700"/>
          </a:xfrm>
        </p:grpSpPr>
        <p:sp>
          <p:nvSpPr>
            <p:cNvPr id="179" name="Google Shape;179;p25"/>
            <p:cNvSpPr/>
            <p:nvPr/>
          </p:nvSpPr>
          <p:spPr>
            <a:xfrm>
              <a:off x="4298800" y="1350450"/>
              <a:ext cx="1355700" cy="1285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4298800" y="1172550"/>
              <a:ext cx="672600" cy="1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lt1"/>
                  </a:solidFill>
                </a:rPr>
                <a:t>cat, 0.66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181" name="Google Shape;181;p25"/>
          <p:cNvGrpSpPr/>
          <p:nvPr/>
        </p:nvGrpSpPr>
        <p:grpSpPr>
          <a:xfrm>
            <a:off x="6842650" y="1176963"/>
            <a:ext cx="1355700" cy="1463700"/>
            <a:chOff x="4451200" y="1324950"/>
            <a:chExt cx="1355700" cy="1463700"/>
          </a:xfrm>
        </p:grpSpPr>
        <p:sp>
          <p:nvSpPr>
            <p:cNvPr id="182" name="Google Shape;182;p25"/>
            <p:cNvSpPr/>
            <p:nvPr/>
          </p:nvSpPr>
          <p:spPr>
            <a:xfrm>
              <a:off x="4451200" y="1502850"/>
              <a:ext cx="1355700" cy="1285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4451200" y="1324950"/>
              <a:ext cx="672600" cy="1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lt1"/>
                  </a:solidFill>
                </a:rPr>
                <a:t>dog</a:t>
              </a:r>
              <a:r>
                <a:rPr lang="en-GB" sz="900">
                  <a:solidFill>
                    <a:schemeClr val="lt1"/>
                  </a:solidFill>
                </a:rPr>
                <a:t>, 0.08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184" name="Google Shape;184;p25"/>
          <p:cNvGrpSpPr/>
          <p:nvPr/>
        </p:nvGrpSpPr>
        <p:grpSpPr>
          <a:xfrm>
            <a:off x="4246625" y="3288725"/>
            <a:ext cx="1434743" cy="1463700"/>
            <a:chOff x="4298795" y="1172550"/>
            <a:chExt cx="1355705" cy="1463700"/>
          </a:xfrm>
        </p:grpSpPr>
        <p:sp>
          <p:nvSpPr>
            <p:cNvPr id="185" name="Google Shape;185;p25"/>
            <p:cNvSpPr/>
            <p:nvPr/>
          </p:nvSpPr>
          <p:spPr>
            <a:xfrm>
              <a:off x="4298800" y="1350450"/>
              <a:ext cx="1355700" cy="1285800"/>
            </a:xfrm>
            <a:prstGeom prst="rect">
              <a:avLst/>
            </a:prstGeom>
            <a:noFill/>
            <a:ln cap="flat" cmpd="sng" w="9525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4298795" y="1172550"/>
              <a:ext cx="333900" cy="177900"/>
            </a:xfrm>
            <a:prstGeom prst="rect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cat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grpSp>
        <p:nvGrpSpPr>
          <p:cNvPr id="187" name="Google Shape;187;p25"/>
          <p:cNvGrpSpPr/>
          <p:nvPr/>
        </p:nvGrpSpPr>
        <p:grpSpPr>
          <a:xfrm>
            <a:off x="6693674" y="3603050"/>
            <a:ext cx="771398" cy="1040102"/>
            <a:chOff x="4298793" y="1172554"/>
            <a:chExt cx="1355707" cy="1463696"/>
          </a:xfrm>
        </p:grpSpPr>
        <p:sp>
          <p:nvSpPr>
            <p:cNvPr id="188" name="Google Shape;188;p25"/>
            <p:cNvSpPr/>
            <p:nvPr/>
          </p:nvSpPr>
          <p:spPr>
            <a:xfrm>
              <a:off x="4298800" y="1350450"/>
              <a:ext cx="1355700" cy="1285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4298793" y="1172554"/>
              <a:ext cx="674700" cy="1779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lt1"/>
                  </a:solidFill>
                </a:rPr>
                <a:t>dog</a:t>
              </a:r>
              <a:endParaRPr sz="900">
                <a:solidFill>
                  <a:schemeClr val="lt1"/>
                </a:solidFill>
              </a:endParaRPr>
            </a:p>
          </p:txBody>
        </p:sp>
      </p:grpSp>
      <p:grpSp>
        <p:nvGrpSpPr>
          <p:cNvPr id="190" name="Google Shape;190;p25"/>
          <p:cNvGrpSpPr/>
          <p:nvPr/>
        </p:nvGrpSpPr>
        <p:grpSpPr>
          <a:xfrm>
            <a:off x="4589129" y="3895326"/>
            <a:ext cx="771393" cy="1040101"/>
            <a:chOff x="4298800" y="1172556"/>
            <a:chExt cx="1355700" cy="1463694"/>
          </a:xfrm>
        </p:grpSpPr>
        <p:sp>
          <p:nvSpPr>
            <p:cNvPr id="191" name="Google Shape;191;p25"/>
            <p:cNvSpPr/>
            <p:nvPr/>
          </p:nvSpPr>
          <p:spPr>
            <a:xfrm>
              <a:off x="4298800" y="1350450"/>
              <a:ext cx="1355700" cy="1285800"/>
            </a:xfrm>
            <a:prstGeom prst="rect">
              <a:avLst/>
            </a:prstGeom>
            <a:noFill/>
            <a:ln cap="flat" cmpd="sng" w="9525">
              <a:solidFill>
                <a:srgbClr val="FFFF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4298808" y="1172556"/>
              <a:ext cx="636900" cy="177900"/>
            </a:xfrm>
            <a:prstGeom prst="rect">
              <a:avLst/>
            </a:prstGeom>
            <a:solidFill>
              <a:srgbClr val="FFFF68"/>
            </a:solidFill>
            <a:ln cap="flat" cmpd="sng" w="9525">
              <a:solidFill>
                <a:srgbClr val="FFFF6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chemeClr val="dk1"/>
                  </a:solidFill>
                </a:rPr>
                <a:t>cat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sp>
        <p:nvSpPr>
          <p:cNvPr id="193" name="Google Shape;19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Model each annotator’s class label accuracy as a multinomial distribution with a Dirichlet prior (extending BCC’s concept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[4]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the predicted class probability and the matched annotated class labels to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update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the prior.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Obtain the expected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mean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the Dirichlet to compute the aggregated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class label probability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Class Label Aggregator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237150" y="4663225"/>
            <a:ext cx="8235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[4] H. Kim and Z. Ghahramani, “Bayesian classifier combination,” in Proc. Int. Conf. Artif. Intell. Statist. (AISTAT), vol. 22, La Palma, Canary Islands, 2012, pp. 619–627.</a:t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225" y="1852346"/>
            <a:ext cx="4150224" cy="4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2900" y="1871850"/>
            <a:ext cx="2309250" cy="4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 rotWithShape="1">
          <a:blip r:embed="rId5">
            <a:alphaModFix/>
          </a:blip>
          <a:srcRect b="0" l="0" r="0" t="6968"/>
          <a:stretch/>
        </p:blipFill>
        <p:spPr>
          <a:xfrm>
            <a:off x="2514025" y="3658550"/>
            <a:ext cx="4115950" cy="8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Model each annotator’s box translation and scaling error with a Gaussian distribution that has a Gaussian-Gamma prior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[5]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Compute each annotation box’s error against the matched prediction box.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Bounding Box Aggregator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237150" y="4703625"/>
            <a:ext cx="866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[5] </a:t>
            </a:r>
            <a:r>
              <a:rPr lang="en-GB" sz="10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K. Murphy, “Conjugate bayesian analysis of the gaussian distribution,” Nov. 2007</a:t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311700" y="3457500"/>
            <a:ext cx="85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 startAt="2"/>
            </a:pPr>
            <a:r>
              <a:rPr lang="en-GB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Update the priors with the computed error terms.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13" name="Google Shape;213;p27"/>
          <p:cNvGrpSpPr/>
          <p:nvPr/>
        </p:nvGrpSpPr>
        <p:grpSpPr>
          <a:xfrm>
            <a:off x="920127" y="2676735"/>
            <a:ext cx="7574501" cy="620400"/>
            <a:chOff x="1985302" y="2607748"/>
            <a:chExt cx="7574501" cy="620400"/>
          </a:xfrm>
        </p:grpSpPr>
        <p:pic>
          <p:nvPicPr>
            <p:cNvPr id="214" name="Google Shape;214;p27"/>
            <p:cNvPicPr preferRelativeResize="0"/>
            <p:nvPr/>
          </p:nvPicPr>
          <p:blipFill rotWithShape="1">
            <a:blip r:embed="rId3">
              <a:alphaModFix/>
            </a:blip>
            <a:srcRect b="47293" l="0" r="23459" t="0"/>
            <a:stretch/>
          </p:blipFill>
          <p:spPr>
            <a:xfrm>
              <a:off x="1985302" y="2607748"/>
              <a:ext cx="3959850" cy="62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7"/>
            <p:cNvPicPr preferRelativeResize="0"/>
            <p:nvPr/>
          </p:nvPicPr>
          <p:blipFill rotWithShape="1">
            <a:blip r:embed="rId3">
              <a:alphaModFix/>
            </a:blip>
            <a:srcRect b="0" l="35325" r="0" t="54385"/>
            <a:stretch/>
          </p:blipFill>
          <p:spPr>
            <a:xfrm>
              <a:off x="6213953" y="2691222"/>
              <a:ext cx="3345850" cy="536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442" y="1874925"/>
            <a:ext cx="4067108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 startAt="3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Obtain each annotator’s posterior mean and precision to: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lphaLcPeriod"/>
            </a:pPr>
            <a:r>
              <a:rPr b="1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Correct</a:t>
            </a: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each annotated box with the expected posterior </a:t>
            </a:r>
            <a:r>
              <a:rPr b="1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mean.</a:t>
            </a:r>
            <a:endParaRPr b="1"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lphaLcPeriod"/>
            </a:pPr>
            <a:r>
              <a:rPr b="1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</a:t>
            </a: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all boxes matched to the same prediction with weighted average, using </a:t>
            </a:r>
            <a:r>
              <a:rPr b="1"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precision</a:t>
            </a: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each annotator as weight.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Bounding Box Aggregator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037" y="3251150"/>
            <a:ext cx="3231100" cy="104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28"/>
          <p:cNvGrpSpPr/>
          <p:nvPr/>
        </p:nvGrpSpPr>
        <p:grpSpPr>
          <a:xfrm>
            <a:off x="1255107" y="1886987"/>
            <a:ext cx="6922975" cy="638590"/>
            <a:chOff x="-999178" y="1575400"/>
            <a:chExt cx="10393297" cy="958700"/>
          </a:xfrm>
        </p:grpSpPr>
        <p:pic>
          <p:nvPicPr>
            <p:cNvPr id="226" name="Google Shape;226;p28"/>
            <p:cNvPicPr preferRelativeResize="0"/>
            <p:nvPr/>
          </p:nvPicPr>
          <p:blipFill rotWithShape="1">
            <a:blip r:embed="rId4">
              <a:alphaModFix/>
            </a:blip>
            <a:srcRect b="48809" l="0" r="28010" t="0"/>
            <a:stretch/>
          </p:blipFill>
          <p:spPr>
            <a:xfrm>
              <a:off x="-999178" y="1607700"/>
              <a:ext cx="6287949" cy="92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8"/>
            <p:cNvPicPr preferRelativeResize="0"/>
            <p:nvPr/>
          </p:nvPicPr>
          <p:blipFill rotWithShape="1">
            <a:blip r:embed="rId4">
              <a:alphaModFix/>
            </a:blip>
            <a:srcRect b="0" l="53553" r="0" t="50199"/>
            <a:stretch/>
          </p:blipFill>
          <p:spPr>
            <a:xfrm>
              <a:off x="5337193" y="1575400"/>
              <a:ext cx="4056925" cy="901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BDC 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Training Pipeline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Initialise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all parameters accordingly (the aggregators and object detector).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the current values of the aggregators’ parameters to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the bounding box and class label annotations.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Train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the object detector with the aggregated annotations and reweighted loss.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Obtain predictions using the object detector to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update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the priors of the aggregators.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Repeat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2-4 until convergence.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5" name="Google Shape;23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Experiment Settings</a:t>
            </a:r>
            <a:endParaRPr/>
          </a:p>
        </p:txBody>
      </p:sp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Synthesise crowdsourced dataset using Pascal VOC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[6]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MS COCO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[7]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different classification models and RPN models to simulate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annotators of varying skill levels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700" y="2185188"/>
            <a:ext cx="5534025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237150" y="4618625"/>
            <a:ext cx="866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[6] 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M. Everingham </a:t>
            </a:r>
            <a:r>
              <a:rPr i="1"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et al.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“The PASCAL Visual Object Classes Challenge 2007 (VOC2007),” Int. J. Comput. Vis., vol. 88, pp. 303–338, Jun. 2010.</a:t>
            </a:r>
            <a:endParaRPr sz="90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[7] T.-Y. Lin </a:t>
            </a:r>
            <a:r>
              <a:rPr i="1"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et al.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“Microsoft COCO: Common objects in context,” in Eur. Conf. Comput. Vis., Zurich, Switzerland, 2014, pp. 740–755.</a:t>
            </a:r>
            <a:endParaRPr sz="90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4" name="Google Shape;24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Example of Synthesised Annotations</a:t>
            </a: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97" y="1050883"/>
            <a:ext cx="2506194" cy="18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2228" y="1050883"/>
            <a:ext cx="2506194" cy="18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5263" y="1050883"/>
            <a:ext cx="2506194" cy="18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297" y="3153683"/>
            <a:ext cx="2436704" cy="18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0008" y="3153683"/>
            <a:ext cx="2436704" cy="18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1706" y="3153683"/>
            <a:ext cx="2436704" cy="182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Object Detection with Crowdsourced Annotations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600" y="1170126"/>
            <a:ext cx="2499755" cy="165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647" y="1170125"/>
            <a:ext cx="2499755" cy="16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2435" y="3020866"/>
            <a:ext cx="2488075" cy="166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480" y="3020862"/>
            <a:ext cx="2488067" cy="166000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096025" y="4680875"/>
            <a:ext cx="1800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Usual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284238" y="4680875"/>
            <a:ext cx="1800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Crowdsourced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Experiment Settings</a:t>
            </a:r>
            <a:endParaRPr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Real-world crowdsourced dataset: VinDr-CXR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[8]</a:t>
            </a:r>
            <a:endParaRPr baseline="30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Thoracic abnormalities detection dataset.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14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classes, 15,000 training and 3,000 testing chest radiograph images.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Annotated by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17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experienced radiologists.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Evaluation metrics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Average precision (AP) under various IoU threshold, i.e. AP</a:t>
            </a:r>
            <a:r>
              <a:rPr baseline="30000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.5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</a:t>
            </a:r>
            <a:r>
              <a:rPr baseline="30000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.75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</a:t>
            </a:r>
            <a:r>
              <a:rPr baseline="30000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.5:.95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-"/>
            </a:pP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</a:t>
            </a:r>
            <a:r>
              <a:rPr b="1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object predictions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on the test dataset and </a:t>
            </a:r>
            <a:r>
              <a:rPr b="1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aggregated annotations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on the train dataset.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237150" y="4618625"/>
            <a:ext cx="866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[8] 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H. Q. Nguyen et al., “VinDr-CXR: An open dataset of chest x-rays with radiologist’s annotations,” Sci. Data, vol. 9, no. 1, p. 429, Jul. 2022.</a:t>
            </a:r>
            <a:endParaRPr sz="90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4" name="Google Shape;26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 b="2906" l="32885" r="33830" t="48979"/>
          <a:stretch/>
        </p:blipFill>
        <p:spPr>
          <a:xfrm>
            <a:off x="6870424" y="1017725"/>
            <a:ext cx="1961875" cy="18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Experiment Settings</a:t>
            </a:r>
            <a:endParaRPr/>
          </a:p>
        </p:txBody>
      </p:sp>
      <p:sp>
        <p:nvSpPr>
          <p:cNvPr id="271" name="Google Shape;271;p33"/>
          <p:cNvSpPr txBox="1"/>
          <p:nvPr>
            <p:ph idx="1" type="body"/>
          </p:nvPr>
        </p:nvSpPr>
        <p:spPr>
          <a:xfrm>
            <a:off x="392400" y="1152475"/>
            <a:ext cx="391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Object detectors considered: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YOLOv7 (CVPR 2024)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One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stage, CNN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Faster R-CNN (NeurIPS, 2015)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Two stage, CNN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 (CVPR 2023)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Two stage, Transformer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2" name="Google Shape;272;p33"/>
          <p:cNvSpPr txBox="1"/>
          <p:nvPr>
            <p:ph idx="1" type="body"/>
          </p:nvPr>
        </p:nvSpPr>
        <p:spPr>
          <a:xfrm>
            <a:off x="4572000" y="1152475"/>
            <a:ext cx="385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Baselines considered: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aggregation, train with all annotations.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MV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○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Cluster all annotations, then perform majority voting of the class labels and bounding boxes.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Crowd R-CNN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[1]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AutoNum type="arabicPeriod"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WBF-EARL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[2]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3" name="Google Shape;27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Experiment Results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b="6777" l="0" r="0" t="0"/>
          <a:stretch/>
        </p:blipFill>
        <p:spPr>
          <a:xfrm>
            <a:off x="4939450" y="1301963"/>
            <a:ext cx="3616451" cy="36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 rotWithShape="1">
          <a:blip r:embed="rId4">
            <a:alphaModFix/>
          </a:blip>
          <a:srcRect b="7732" l="1124" r="1114" t="0"/>
          <a:stretch/>
        </p:blipFill>
        <p:spPr>
          <a:xfrm>
            <a:off x="471525" y="1320801"/>
            <a:ext cx="4100474" cy="36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1728100" y="1045513"/>
            <a:ext cx="15873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YOLOv7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6070025" y="1017713"/>
            <a:ext cx="15873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Faster R-CNN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3" name="Google Shape;28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Experiment Results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9" name="Google Shape;289;p35"/>
          <p:cNvPicPr preferRelativeResize="0"/>
          <p:nvPr/>
        </p:nvPicPr>
        <p:blipFill rotWithShape="1">
          <a:blip r:embed="rId3">
            <a:alphaModFix/>
          </a:blip>
          <a:srcRect b="7114" l="0" r="0" t="0"/>
          <a:stretch/>
        </p:blipFill>
        <p:spPr>
          <a:xfrm>
            <a:off x="1142375" y="1293025"/>
            <a:ext cx="4155949" cy="363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/>
          <p:nvPr/>
        </p:nvSpPr>
        <p:spPr>
          <a:xfrm>
            <a:off x="8328600" y="3432575"/>
            <a:ext cx="503700" cy="23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5"/>
          <p:cNvSpPr txBox="1"/>
          <p:nvPr/>
        </p:nvSpPr>
        <p:spPr>
          <a:xfrm>
            <a:off x="2454425" y="1017713"/>
            <a:ext cx="15873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2" name="Google Shape;29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Our proposed BDC is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robust and can scale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against increasing number of annotators and percentage of noisy annotators.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8" name="Google Shape;29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Robustness and Scalability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76150"/>
            <a:ext cx="4200375" cy="30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075" y="1976150"/>
            <a:ext cx="4200375" cy="300026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Real-world Crowdsourced Dataset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7" name="Google Shape;307;p37"/>
          <p:cNvSpPr/>
          <p:nvPr/>
        </p:nvSpPr>
        <p:spPr>
          <a:xfrm>
            <a:off x="8328600" y="3432575"/>
            <a:ext cx="503700" cy="23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7"/>
          <p:cNvPicPr preferRelativeResize="0"/>
          <p:nvPr/>
        </p:nvPicPr>
        <p:blipFill rotWithShape="1">
          <a:blip r:embed="rId3">
            <a:alphaModFix/>
          </a:blip>
          <a:srcRect b="25969" l="0" r="0" t="0"/>
          <a:stretch/>
        </p:blipFill>
        <p:spPr>
          <a:xfrm>
            <a:off x="812425" y="2171524"/>
            <a:ext cx="5709449" cy="17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.4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results obtained from the private score of VinBigData Kaggle competition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[9]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0" name="Google Shape;310;p37"/>
          <p:cNvSpPr txBox="1"/>
          <p:nvPr/>
        </p:nvSpPr>
        <p:spPr>
          <a:xfrm>
            <a:off x="226375" y="4726225"/>
            <a:ext cx="87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[9] </a:t>
            </a:r>
            <a:r>
              <a:rPr lang="en-GB" sz="8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DungNB </a:t>
            </a:r>
            <a:r>
              <a:rPr i="1" lang="en-GB" sz="8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et al.</a:t>
            </a:r>
            <a:r>
              <a:rPr lang="en-GB" sz="8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“VinBigData chest x-ray abnormalities detection,” 2020. [Online]. Available: </a:t>
            </a:r>
            <a:r>
              <a:rPr lang="en-GB" sz="8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https://kaggle.com/competitions/vinbigdata-chest-xray-abnormalities-detection</a:t>
            </a:r>
            <a:r>
              <a:rPr lang="en-GB" sz="80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80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1" name="Google Shape;31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Summary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7" name="Google Shape;31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Introduced crowdsourced annotation synthesisation method with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instance-dependent noise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that is more realistic.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Proposed a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generic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annotation aggregation and object detection framework, Bayesian Detector Combination (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BDC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Demonstrated the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superior performance, robustness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and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scalability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BDC.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8" name="Google Shape;31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Qualitative Results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4" name="Google Shape;3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63" y="1017725"/>
            <a:ext cx="7559874" cy="391942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Object Detection with Crowdsourced Annotations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Given training set				      , where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			     and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	     ,				    ,				   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Goal: Learn an object detector with noisy crowdsourced annotations to output object predictions, 				  where			and 			     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925" y="1256275"/>
            <a:ext cx="1611975" cy="2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823" y="1682125"/>
            <a:ext cx="2254975" cy="2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250" y="2167150"/>
            <a:ext cx="83691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0340" y="2167150"/>
            <a:ext cx="1411763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1277" y="2167150"/>
            <a:ext cx="148167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8">
            <a:alphaModFix/>
          </a:blip>
          <a:srcRect b="0" l="0" r="66049" t="0"/>
          <a:stretch/>
        </p:blipFill>
        <p:spPr>
          <a:xfrm>
            <a:off x="2336775" y="3430025"/>
            <a:ext cx="19937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8">
            <a:alphaModFix/>
          </a:blip>
          <a:srcRect b="0" l="58173" r="7876" t="0"/>
          <a:stretch/>
        </p:blipFill>
        <p:spPr>
          <a:xfrm>
            <a:off x="2576025" y="3430038"/>
            <a:ext cx="199375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9">
            <a:alphaModFix/>
          </a:blip>
          <a:srcRect b="0" l="0" r="0" t="2047"/>
          <a:stretch/>
        </p:blipFill>
        <p:spPr>
          <a:xfrm>
            <a:off x="2843525" y="3408627"/>
            <a:ext cx="1269921" cy="2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5875" y="3430050"/>
            <a:ext cx="869436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61075" y="3430050"/>
            <a:ext cx="1154252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Objectives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725" y="1017725"/>
            <a:ext cx="2224475" cy="16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725" y="3087567"/>
            <a:ext cx="2224475" cy="169505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 rot="-5400000">
            <a:off x="229625" y="2884425"/>
            <a:ext cx="13596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Synthesise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1259750" y="2588625"/>
            <a:ext cx="447300" cy="837300"/>
          </a:xfrm>
          <a:prstGeom prst="curvedRightArrow">
            <a:avLst>
              <a:gd fmla="val 25000" name="adj1"/>
              <a:gd fmla="val 83814" name="adj2"/>
              <a:gd fmla="val 38488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4162775" y="1202175"/>
            <a:ext cx="3657000" cy="3326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Objectives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725" y="1017725"/>
            <a:ext cx="2224475" cy="16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725" y="3087567"/>
            <a:ext cx="2224475" cy="169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1259750" y="2588625"/>
            <a:ext cx="447300" cy="837300"/>
          </a:xfrm>
          <a:prstGeom prst="curvedRightArrow">
            <a:avLst>
              <a:gd fmla="val 25000" name="adj1"/>
              <a:gd fmla="val 83814" name="adj2"/>
              <a:gd fmla="val 38488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5747250" y="2511825"/>
            <a:ext cx="1943400" cy="706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Object Detector</a:t>
            </a:r>
            <a:endParaRPr sz="17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17"/>
          <p:cNvSpPr/>
          <p:nvPr/>
        </p:nvSpPr>
        <p:spPr>
          <a:xfrm rot="-1800178">
            <a:off x="4359507" y="3290919"/>
            <a:ext cx="1288684" cy="741648"/>
          </a:xfrm>
          <a:prstGeom prst="rightArrow">
            <a:avLst>
              <a:gd fmla="val 61597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Aggregate &amp; Train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17"/>
          <p:cNvSpPr/>
          <p:nvPr/>
        </p:nvSpPr>
        <p:spPr>
          <a:xfrm flipH="1" rot="1800024">
            <a:off x="4380029" y="1693370"/>
            <a:ext cx="1159786" cy="50710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Predict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 rot="-5400000">
            <a:off x="229625" y="2884425"/>
            <a:ext cx="13596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Synthesise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Previous Works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Crowd R-CNN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[1]</a:t>
            </a:r>
            <a:endParaRPr baseline="30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Model-specific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only works with Faster R-CNN.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WBF-EARL</a:t>
            </a:r>
            <a:r>
              <a:rPr baseline="30000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[2]</a:t>
            </a:r>
            <a:endParaRPr baseline="30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Requires</a:t>
            </a:r>
            <a:r>
              <a:rPr lang="en-GB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weights / proficiency level of each annotator.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-"/>
            </a:pPr>
            <a:r>
              <a:rPr lang="en-GB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Assume label-dependent noise which is less realistic.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237150" y="4365000"/>
            <a:ext cx="84465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[1] Y. Hu and M. Song, “Crowd R-CNN: An object detection model utilizing crowdsourced labels,” in Int. Conf. Vis. Image Sig. Process., Bangkok, Thailand, 2020, pp. 1–7.</a:t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[2] K. </a:t>
            </a:r>
            <a:r>
              <a:rPr lang="en-GB" sz="950">
                <a:solidFill>
                  <a:schemeClr val="dk2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Le</a:t>
            </a: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i="1"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et al.</a:t>
            </a:r>
            <a:r>
              <a:rPr lang="en-GB" sz="950">
                <a:solidFill>
                  <a:schemeClr val="dk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“Learning from multiple expert annotators for enhancing anomaly detection in medical image analysis,” IEEE Access, vol. 11, pp. 14 105–14 114, 2023.</a:t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chemeClr val="dk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Synthesising Crowdsourced Annotations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500" y="1017725"/>
            <a:ext cx="7739000" cy="405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Synthesising Crowdsourced 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Annotations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 - Class Label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11700" y="1152475"/>
            <a:ext cx="473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Represent the annotated class labels as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multinomial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distributions.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Synthesise annotator label by randomly sampling from the distribution.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Georgia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Previous methods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simply filled the diagonal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of the confusion matrix.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923" y="1017723"/>
            <a:ext cx="3758375" cy="39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eorgia"/>
                <a:ea typeface="Georgia"/>
                <a:cs typeface="Georgia"/>
                <a:sym typeface="Georgia"/>
              </a:rPr>
              <a:t>Synthesising Crowdsourced 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Annotations</a:t>
            </a:r>
            <a:r>
              <a:rPr lang="en-GB">
                <a:latin typeface="Georgia"/>
                <a:ea typeface="Georgia"/>
                <a:cs typeface="Georgia"/>
                <a:sym typeface="Georgia"/>
              </a:rPr>
              <a:t> - Class Label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1152475"/>
            <a:ext cx="473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a trained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classification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model to obtain a confusion matrix,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of the ground truth and predicted classes.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Generate annotator’s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confusion matrix 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by drawing from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Dirichlets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More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realistic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have higher confusion between </a:t>
            </a:r>
            <a:r>
              <a:rPr b="1"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visually related classes</a:t>
            </a:r>
            <a:r>
              <a:rPr lang="en-GB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923" y="1017728"/>
            <a:ext cx="3758375" cy="39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