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81" r:id="rId3"/>
    <p:sldId id="284" r:id="rId4"/>
    <p:sldId id="282" r:id="rId5"/>
    <p:sldId id="283" r:id="rId6"/>
    <p:sldId id="279" r:id="rId7"/>
    <p:sldId id="280" r:id="rId8"/>
    <p:sldId id="257" r:id="rId9"/>
    <p:sldId id="261" r:id="rId10"/>
    <p:sldId id="264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5" r:id="rId19"/>
    <p:sldId id="277" r:id="rId20"/>
    <p:sldId id="289" r:id="rId21"/>
    <p:sldId id="263" r:id="rId22"/>
    <p:sldId id="286" r:id="rId23"/>
    <p:sldId id="287" r:id="rId24"/>
    <p:sldId id="276" r:id="rId25"/>
    <p:sldId id="285" r:id="rId26"/>
    <p:sldId id="288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E269BA9-EF2F-4A0F-8BB9-3E24DF41D2AB}">
          <p14:sldIdLst>
            <p14:sldId id="256"/>
            <p14:sldId id="281"/>
            <p14:sldId id="284"/>
            <p14:sldId id="282"/>
            <p14:sldId id="283"/>
            <p14:sldId id="279"/>
            <p14:sldId id="280"/>
            <p14:sldId id="257"/>
            <p14:sldId id="261"/>
            <p14:sldId id="264"/>
            <p14:sldId id="266"/>
            <p14:sldId id="267"/>
            <p14:sldId id="268"/>
            <p14:sldId id="269"/>
            <p14:sldId id="272"/>
            <p14:sldId id="270"/>
            <p14:sldId id="273"/>
            <p14:sldId id="275"/>
            <p14:sldId id="277"/>
            <p14:sldId id="289"/>
            <p14:sldId id="263"/>
            <p14:sldId id="286"/>
            <p14:sldId id="287"/>
            <p14:sldId id="276"/>
            <p14:sldId id="285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055e14c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055e14c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664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055e14c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055e14c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53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a055e14c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a055e14c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06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8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world.wolfram.com/" TargetMode="External"/><Relationship Id="rId2" Type="http://schemas.openxmlformats.org/officeDocument/2006/relationships/hyperlink" Target="https://mathworld.wolfram.com/about/autho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thworld.wolfram.com/Polytope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ptive.com/data-visualization-examples-2024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Visualizing Relationships within High Dimensional Datasets: A Topological Data Analysis Approach</a:t>
            </a:r>
            <a:endParaRPr sz="4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Jon Rasnitsyn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Simplicial Complex: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for a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of affinely independent 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^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</a:t>
                </a:r>
                <a:r>
                  <a:rPr lang="en-US" b="1" dirty="0">
                    <a:solidFill>
                      <a:schemeClr val="tx1"/>
                    </a:solidFill>
                  </a:rPr>
                  <a:t>k-simplex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convex hull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1"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the points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called </a:t>
                </a:r>
                <a:r>
                  <a:rPr lang="en-US" b="1" dirty="0">
                    <a:solidFill>
                      <a:schemeClr val="tx1"/>
                    </a:solidFill>
                  </a:rPr>
                  <a:t>vertices</a:t>
                </a:r>
                <a:r>
                  <a:rPr lang="en-US" dirty="0">
                    <a:solidFill>
                      <a:schemeClr val="tx1"/>
                    </a:solidFill>
                  </a:rPr>
                  <a:t> and the simplices made from subset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called </a:t>
                </a:r>
                <a:r>
                  <a:rPr lang="en-US" b="1" dirty="0">
                    <a:solidFill>
                      <a:schemeClr val="tx1"/>
                    </a:solidFill>
                  </a:rPr>
                  <a:t>faces</a:t>
                </a:r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triangle with red dots and black lines&#10;&#10;Description automatically generated">
            <a:extLst>
              <a:ext uri="{FF2B5EF4-FFF2-40B4-BE49-F238E27FC236}">
                <a16:creationId xmlns:a16="http://schemas.microsoft.com/office/drawing/2014/main" id="{C64A8D6A-C172-4929-6F01-159AD762E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058" y="3089516"/>
            <a:ext cx="3609975" cy="1266825"/>
          </a:xfrm>
          <a:prstGeom prst="rect">
            <a:avLst/>
          </a:prstGeom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8F578620-0FF9-832C-CD1D-8CE547F8070B}"/>
              </a:ext>
            </a:extLst>
          </p:cNvPr>
          <p:cNvSpPr txBox="1"/>
          <p:nvPr/>
        </p:nvSpPr>
        <p:spPr>
          <a:xfrm>
            <a:off x="3566181" y="4414525"/>
            <a:ext cx="2683728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Image Source: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Schneider, Jonathan. “Geometry of Simplices.” </a:t>
            </a:r>
            <a:endParaRPr sz="12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3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Simplicial Complex: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A </a:t>
                </a:r>
                <a:r>
                  <a:rPr lang="en-US" b="1" dirty="0">
                    <a:solidFill>
                      <a:schemeClr val="tx1"/>
                    </a:solidFill>
                  </a:rPr>
                  <a:t>geometric simplicial complex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set of simplices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	1. All faces of simplices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simplices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	2.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the union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called the </a:t>
                </a:r>
                <a:r>
                  <a:rPr lang="en-US" b="1" dirty="0">
                    <a:solidFill>
                      <a:schemeClr val="tx1"/>
                    </a:solidFill>
                  </a:rPr>
                  <a:t>underlying space </a:t>
                </a:r>
                <a:r>
                  <a:rPr lang="en-US" dirty="0">
                    <a:solidFill>
                      <a:schemeClr val="tx1"/>
                    </a:solidFill>
                  </a:rPr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184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Simplicial Complex: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An </a:t>
                </a:r>
                <a:r>
                  <a:rPr lang="en-US" b="1" dirty="0">
                    <a:solidFill>
                      <a:schemeClr val="tx1"/>
                    </a:solidFill>
                  </a:rPr>
                  <a:t>Abstract Simplicial Complex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set of finite subsets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and every nonempty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We say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dim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8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Simplicial Complex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Note: you can associate a topological space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any abstract simplicial complex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implicial complex. An example of a simplicial complex composed of... |  Download Scientific Diagram">
            <a:extLst>
              <a:ext uri="{FF2B5EF4-FFF2-40B4-BE49-F238E27FC236}">
                <a16:creationId xmlns:a16="http://schemas.microsoft.com/office/drawing/2014/main" id="{3FA44218-0D44-3507-058E-C22B1770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84" y="2222810"/>
            <a:ext cx="3044432" cy="184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63;p14">
            <a:extLst>
              <a:ext uri="{FF2B5EF4-FFF2-40B4-BE49-F238E27FC236}">
                <a16:creationId xmlns:a16="http://schemas.microsoft.com/office/drawing/2014/main" id="{4994AE4A-4054-FE5A-BD79-E865A5FB294D}"/>
              </a:ext>
            </a:extLst>
          </p:cNvPr>
          <p:cNvSpPr txBox="1"/>
          <p:nvPr/>
        </p:nvSpPr>
        <p:spPr>
          <a:xfrm>
            <a:off x="0" y="4748025"/>
            <a:ext cx="9144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</a:rPr>
              <a:t>Image Source: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Zampieri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et al. “A hands-on tutorial on network and topological neuroscience”</a:t>
            </a: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2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Building </a:t>
            </a:r>
            <a:r>
              <a:rPr lang="en-US" b="1" dirty="0" err="1"/>
              <a:t>Complices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Cech Complex</a:t>
                </a:r>
                <a:r>
                  <a:rPr lang="en-US" dirty="0">
                    <a:solidFill>
                      <a:schemeClr val="tx1"/>
                    </a:solidFill>
                  </a:rPr>
                  <a:t>: given a dataset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𝐶𝑒𝑐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consists of  subsets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Why is this important?</a:t>
                </a:r>
              </a:p>
              <a:p>
                <a:pPr>
                  <a:lnSpc>
                    <a:spcPct val="2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FB93143E-2408-BC46-E9D0-90A63DCDEE0F}"/>
              </a:ext>
            </a:extLst>
          </p:cNvPr>
          <p:cNvSpPr txBox="1"/>
          <p:nvPr/>
        </p:nvSpPr>
        <p:spPr>
          <a:xfrm>
            <a:off x="6460272" y="4389775"/>
            <a:ext cx="2683728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Image Source: 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+mn-lt"/>
              </a:rPr>
              <a:t>Doherty, Brandon. “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Cech complex in Topological Data Analysis.” </a:t>
            </a:r>
            <a:endParaRPr sz="1200" dirty="0">
              <a:solidFill>
                <a:schemeClr val="dk2"/>
              </a:solidFill>
            </a:endParaRPr>
          </a:p>
        </p:txBody>
      </p:sp>
      <p:pic>
        <p:nvPicPr>
          <p:cNvPr id="7" name="Picture 6" descr="A blue and red circles with black dots&#10;&#10;Description automatically generated">
            <a:extLst>
              <a:ext uri="{FF2B5EF4-FFF2-40B4-BE49-F238E27FC236}">
                <a16:creationId xmlns:a16="http://schemas.microsoft.com/office/drawing/2014/main" id="{03CDD6E7-9DE1-915B-7286-D4A6FD895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76" y="2508149"/>
            <a:ext cx="2201320" cy="18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Homotopy</a:t>
            </a:r>
            <a:r>
              <a:rPr lang="en-US" b="1" dirty="0"/>
              <a:t> Equivalence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b="1" dirty="0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continuous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</a:t>
                </a:r>
                <a:r>
                  <a:rPr lang="en-US" b="1" dirty="0">
                    <a:solidFill>
                      <a:schemeClr val="tx1"/>
                    </a:solidFill>
                  </a:rPr>
                  <a:t>homotopic</a:t>
                </a:r>
                <a:r>
                  <a:rPr lang="en-US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continuous map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topological spaces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</a:t>
                </a:r>
                <a:r>
                  <a:rPr lang="en-US" b="1" dirty="0" err="1">
                    <a:solidFill>
                      <a:schemeClr val="tx1"/>
                    </a:solidFill>
                  </a:rPr>
                  <a:t>homotopy</a:t>
                </a:r>
                <a:r>
                  <a:rPr lang="en-US" b="1" dirty="0">
                    <a:solidFill>
                      <a:schemeClr val="tx1"/>
                    </a:solidFill>
                  </a:rPr>
                  <a:t> equivalent </a:t>
                </a:r>
                <a:r>
                  <a:rPr lang="en-US" dirty="0">
                    <a:solidFill>
                      <a:schemeClr val="tx1"/>
                    </a:solidFill>
                  </a:rPr>
                  <a:t>if there exist continuous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⊙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homotopic to the identity maps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2"/>
                <a:stretch>
                  <a:fillRect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05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Nerve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a </a:t>
                </a:r>
                <a:r>
                  <a:rPr lang="en-US" b="1" dirty="0">
                    <a:solidFill>
                      <a:schemeClr val="tx1"/>
                    </a:solidFill>
                  </a:rPr>
                  <a:t>cover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collection of sets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nary>
                      <m:naryPr>
                        <m:chr m:val="⋃"/>
                        <m:sup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𝒜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Given any cover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the </a:t>
                </a:r>
                <a:r>
                  <a:rPr lang="en-US" b="1" dirty="0">
                    <a:solidFill>
                      <a:schemeClr val="tx1"/>
                    </a:solidFill>
                  </a:rPr>
                  <a:t>nerve</a:t>
                </a:r>
                <a:r>
                  <a:rPr lang="en-US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simplicial complex C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</a:rPr>
                  <a:t>iff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solidFill>
                      <a:schemeClr val="tx1"/>
                    </a:solidFill>
                  </a:rPr>
                  <a:t>Defn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</a:t>
                </a:r>
                <a:r>
                  <a:rPr lang="en-US" b="1" dirty="0">
                    <a:solidFill>
                      <a:schemeClr val="tx1"/>
                    </a:solidFill>
                  </a:rPr>
                  <a:t>contractible</a:t>
                </a:r>
                <a:r>
                  <a:rPr lang="en-US" dirty="0">
                    <a:solidFill>
                      <a:schemeClr val="tx1"/>
                    </a:solidFill>
                  </a:rPr>
                  <a:t> if it is </a:t>
                </a:r>
                <a:r>
                  <a:rPr lang="en-US" dirty="0" err="1">
                    <a:solidFill>
                      <a:schemeClr val="tx1"/>
                    </a:solidFill>
                  </a:rPr>
                  <a:t>homotopy</a:t>
                </a:r>
                <a:r>
                  <a:rPr lang="en-US" dirty="0">
                    <a:solidFill>
                      <a:schemeClr val="tx1"/>
                    </a:solidFill>
                  </a:rPr>
                  <a:t> equivalent to a point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300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Nerve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</p:spPr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be an open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 the intersection of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either empty or contractible.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𝒜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are </a:t>
                </a:r>
                <a:r>
                  <a:rPr lang="en-US" dirty="0" err="1">
                    <a:solidFill>
                      <a:schemeClr val="tx1"/>
                    </a:solidFill>
                  </a:rPr>
                  <a:t>homotopy</a:t>
                </a:r>
                <a:r>
                  <a:rPr lang="en-US" dirty="0">
                    <a:solidFill>
                      <a:schemeClr val="tx1"/>
                    </a:solidFill>
                  </a:rPr>
                  <a:t> equivalent </a:t>
                </a:r>
              </a:p>
            </p:txBody>
          </p:sp>
        </mc:Choice>
        <mc:Fallback xmlns="">
          <p:sp>
            <p:nvSpPr>
              <p:cNvPr id="5" name="Text Placeholder 2">
                <a:extLst>
                  <a:ext uri="{FF2B5EF4-FFF2-40B4-BE49-F238E27FC236}">
                    <a16:creationId xmlns:a16="http://schemas.microsoft.com/office/drawing/2014/main" id="{01342AB0-F239-3377-12D3-909BF8F0B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164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F759F3D-887F-135C-1EF3-9E2254EF2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99" y="2571750"/>
            <a:ext cx="2866115" cy="1966357"/>
          </a:xfrm>
          <a:prstGeom prst="rect">
            <a:avLst/>
          </a:prstGeom>
        </p:spPr>
      </p:pic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CF825CC0-2135-9123-9D7C-8453415D4D87}"/>
              </a:ext>
            </a:extLst>
          </p:cNvPr>
          <p:cNvSpPr txBox="1"/>
          <p:nvPr/>
        </p:nvSpPr>
        <p:spPr>
          <a:xfrm>
            <a:off x="0" y="4748025"/>
            <a:ext cx="9144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</a:rPr>
              <a:t>Image Source: </a:t>
            </a:r>
            <a:r>
              <a:rPr lang="en-US" sz="1200" dirty="0">
                <a:solidFill>
                  <a:schemeClr val="tx1"/>
                </a:solidFill>
              </a:rPr>
              <a:t>Chazal and Michal, “An Introduction to Topological Data Analysis”</a:t>
            </a:r>
            <a:endParaRPr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9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72005B-AD8A-86F3-012E-0565805D3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Mapper Algorithm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1342AB0-F239-3377-12D3-909BF8F0B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</p:spPr>
        <p:txBody>
          <a:bodyPr/>
          <a:lstStyle/>
          <a:p>
            <a:pPr marL="114300" indent="0">
              <a:lnSpc>
                <a:spcPct val="200000"/>
              </a:lnSpc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Google Shape;63;p14">
            <a:extLst>
              <a:ext uri="{FF2B5EF4-FFF2-40B4-BE49-F238E27FC236}">
                <a16:creationId xmlns:a16="http://schemas.microsoft.com/office/drawing/2014/main" id="{150A5651-8904-2B0A-14F0-152F7E87E25E}"/>
              </a:ext>
            </a:extLst>
          </p:cNvPr>
          <p:cNvSpPr txBox="1"/>
          <p:nvPr/>
        </p:nvSpPr>
        <p:spPr>
          <a:xfrm>
            <a:off x="0" y="4748025"/>
            <a:ext cx="9144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tx1"/>
                </a:solidFill>
              </a:rPr>
              <a:t>Image Source: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Talebi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Shawhin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. “The Mapper Algorithm”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F0D29-8F43-46D6-4001-BA618BCE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15" y="1423174"/>
            <a:ext cx="9016570" cy="22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0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9868-F89B-A0C9-B8AC-8317E2614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74D87-96E7-8EC3-B91A-360BE8704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Data: Daily price changes for stocks in the S&amp;P 500 from January 2020- April 2022</a:t>
            </a:r>
          </a:p>
          <a:p>
            <a:pPr>
              <a:lnSpc>
                <a:spcPct val="200000"/>
              </a:lnSpc>
            </a:pPr>
            <a:r>
              <a:rPr lang="en-US" dirty="0"/>
              <a:t>Source: </a:t>
            </a:r>
            <a:r>
              <a:rPr lang="en-US" dirty="0" err="1"/>
              <a:t>Talebi</a:t>
            </a:r>
            <a:r>
              <a:rPr lang="en-US" dirty="0"/>
              <a:t> 2022</a:t>
            </a:r>
          </a:p>
          <a:p>
            <a:pPr>
              <a:lnSpc>
                <a:spcPct val="200000"/>
              </a:lnSpc>
            </a:pPr>
            <a:r>
              <a:rPr lang="en-US" dirty="0"/>
              <a:t>Visualization: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BF25C7-E5A2-8498-3025-DF3ECEC18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549787"/>
              </p:ext>
            </p:extLst>
          </p:nvPr>
        </p:nvGraphicFramePr>
        <p:xfrm>
          <a:off x="2155611" y="2982990"/>
          <a:ext cx="608171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6082200" imgH="439560" progId="Package">
                  <p:embed/>
                </p:oleObj>
              </mc:Choice>
              <mc:Fallback>
                <p:oleObj name="Packager Shell Object" showAsIcon="1" r:id="rId2" imgW="608220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55611" y="2982990"/>
                        <a:ext cx="6081713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30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Data Visualization</a:t>
            </a:r>
            <a:endParaRPr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87CF66-5BF8-ED6E-5C4F-BD1F46151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Data visualization is important because it helps identify relationships, relay insights, and motivate further analyses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The effectiveness of a particular visualization is often tied to Gestalt Principles</a:t>
            </a:r>
            <a:r>
              <a:rPr lang="en-US" baseline="30000" dirty="0">
                <a:solidFill>
                  <a:schemeClr val="tx1"/>
                </a:solidFill>
              </a:rPr>
              <a:t>8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Gestalt school of psychology: studies how we group and separate elements based on how we perceive them </a:t>
            </a:r>
          </a:p>
        </p:txBody>
      </p:sp>
    </p:spTree>
    <p:extLst>
      <p:ext uri="{BB962C8B-B14F-4D97-AF65-F5344CB8AC3E}">
        <p14:creationId xmlns:p14="http://schemas.microsoft.com/office/powerpoint/2010/main" val="2235156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3E0B-75F4-C41A-1869-DDEF6540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C2DF0-E16F-5CB9-975F-9235FB3346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mapper algorithm effectively visualizes relationships between high dimensional datapoints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It also builds simplicial </a:t>
            </a:r>
            <a:r>
              <a:rPr lang="en-US" dirty="0" err="1"/>
              <a:t>complices</a:t>
            </a:r>
            <a:r>
              <a:rPr lang="en-US" dirty="0"/>
              <a:t> to use in further analysis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Death by hyperparameters + user specs</a:t>
            </a:r>
          </a:p>
        </p:txBody>
      </p:sp>
    </p:spTree>
    <p:extLst>
      <p:ext uri="{BB962C8B-B14F-4D97-AF65-F5344CB8AC3E}">
        <p14:creationId xmlns:p14="http://schemas.microsoft.com/office/powerpoint/2010/main" val="1209163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AA4B-5330-A604-516C-AA96452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B7B0-123F-A677-8859-08619B6A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200" u="none" strike="noStrike" dirty="0">
                <a:solidFill>
                  <a:schemeClr val="tx1"/>
                </a:solidFill>
                <a:latin typeface="+mn-lt"/>
              </a:rPr>
              <a:t>Chazal, Frédéric, and Bertrand Michel. “An Introduction to Topological Data Analysis: Fundamental and Practical Aspects for Data Scientists.” Frontiers in Artificial Intelligence, vol. 4, 29 Sept. 2021, https://doi.org/10.3389/frai.2021.667963. Accessed 21 Apr. 2022.</a:t>
            </a:r>
            <a:br>
              <a:rPr lang="en-US" sz="1200" u="none" strike="noStrike" dirty="0">
                <a:solidFill>
                  <a:schemeClr val="tx1"/>
                </a:solidFill>
                <a:latin typeface="+mn-lt"/>
              </a:rPr>
            </a:br>
            <a:r>
              <a:rPr lang="en-US" sz="1200" u="none" strike="noStrike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+mn-lt"/>
              </a:rPr>
              <a:t>Doherty, Brandon. “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Cech complex in Topological Data Analysis.” University of Western Ontario, May 24, 2018.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Powerpoint</a:t>
            </a:r>
            <a:endParaRPr lang="en-US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Kelleher, Casey and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Pantano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, Alessandra. “INTRODUCTION TO SIMPLICIAL COMPLEXES.” Princeton University, Lecture Notes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Friedman, J.H., and J.W. Tukey. “A Projection Pursuit Algorithm for Exploratory Data Analysis.”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</a:rPr>
              <a:t>IEEE Transactions on Computers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vol. C-23, no. 9, Sept. 1974, pp. 881–890, https://doi.org/10.1109/t-c.1974.224051. Accessed 8 Dec. 2019.‌</a:t>
            </a:r>
          </a:p>
          <a:p>
            <a:pPr marL="114300" indent="0">
              <a:lnSpc>
                <a:spcPct val="150000"/>
              </a:lnSpc>
              <a:buNone/>
            </a:pP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2693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AA4B-5330-A604-516C-AA96452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B7B0-123F-A677-8859-08619B6A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Kovan, Ibrahim. “Multidimensional Scaling (MDS) for Dimensionality Reduction and Data Visualization.”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Medium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, 15 Oct. 2021, towardsdatascience.com/multidimensional-scaling-mds-for-dimensionality-reduction-and-data-visualization-d5252c8bc4c0.‌</a:t>
            </a:r>
            <a:b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</a:br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Singh, Gurjeet, et al. “Topological Methods for the Analysis of High Dimensional Data Sets and 3D Object Recognition.”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</a:rPr>
              <a:t>Symposium on Point Based Graphics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Jan. 2007.‌ </a:t>
            </a:r>
            <a:b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Talebi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Shawhin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. “The Mapper Algorithm.”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</a:rPr>
              <a:t>Medium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22 Dec. 2022,  medium.datadriveninvestor.com/the-mapper-algorithm-d0842f926658. </a:t>
            </a:r>
            <a:b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</a:b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342900">
              <a:lnSpc>
                <a:spcPct val="150000"/>
              </a:lnSpc>
              <a:buFont typeface="+mj-lt"/>
              <a:buAutoNum type="arabicPeriod" startAt="5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Wan Rosli, Muhammad Hafiz, and Andreas Cabrera. “Application of Gestalt Principles to Multimodal Data Representation.”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Proceedings of the IEEE VIS 2014 Arts Program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, 9 Nov. 2014.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8703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AA4B-5330-A604-516C-AA96452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B7B0-123F-A677-8859-08619B6A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42900">
              <a:lnSpc>
                <a:spcPct val="150000"/>
              </a:lnSpc>
              <a:buFont typeface="+mj-lt"/>
              <a:buAutoNum type="arabicPeriod" startAt="9"/>
            </a:pPr>
            <a:r>
              <a:rPr lang="en-US" sz="1200" b="0" i="0" strike="noStrike" dirty="0" err="1">
                <a:solidFill>
                  <a:schemeClr val="tx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Weisstein</a:t>
            </a:r>
            <a:r>
              <a:rPr lang="en-US" sz="1200" b="0" i="0" strike="noStrike" dirty="0">
                <a:solidFill>
                  <a:schemeClr val="tx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Eric W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 "Polytope." From </a:t>
            </a:r>
            <a:r>
              <a:rPr lang="en-US" sz="1200" b="0" i="1" u="none" strike="noStrike" dirty="0" err="1">
                <a:solidFill>
                  <a:schemeClr val="tx1"/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MathWorld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--A Wolfram Web Resource. </a:t>
            </a: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https://mathworld.wolfram.com/Polytope.html</a:t>
            </a:r>
            <a:endParaRPr lang="en-US" sz="12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161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AA4B-5330-A604-516C-AA96452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Image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B7B0-123F-A677-8859-08619B6A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Chazal, Frédéric, and Bertrand Michel. “An Introduction to Topological Data Analysis: Fundamental and Practical Aspects for Data Scientists.”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Frontiers in Artificial Intelligence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vol. 4, 29 Sept. 2021, https://doi.org/10.3389/frai.2021.667963. Accessed 21 Apr. 2022.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Dunford, Christopher. “When Data Visualization Really Isn’t Useful (and When It Is).” </a:t>
            </a:r>
            <a:r>
              <a:rPr lang="en-US" sz="120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Old Street Solutions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13 Apr. 2023, www.oldstreetsolutions.com/good-and-bad-data-visualization. 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b="0" i="0" u="none" strike="noStrike" dirty="0">
                <a:solidFill>
                  <a:schemeClr val="tx1"/>
                </a:solidFill>
                <a:effectLst/>
                <a:latin typeface="+mn-lt"/>
              </a:rPr>
              <a:t>Doherty, Brandon. “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Cech complex in Topological Data Analysis.” University of Western Ontario, May 24, 2018.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Powerpoint</a:t>
            </a:r>
            <a:endParaRPr lang="en-US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Fragapane, Riccardo. “25+ Impressive Data Visualization Examples 2024.”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Maptive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21 Dec. 2023, 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www.maptive.com/data-visualization-examples-2024/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‌</a:t>
            </a:r>
          </a:p>
          <a:p>
            <a:pPr marL="91440" indent="0">
              <a:lnSpc>
                <a:spcPct val="150000"/>
              </a:lnSpc>
              <a:buNone/>
            </a:pPr>
            <a:r>
              <a:rPr lang="en-US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9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AA4B-5330-A604-516C-AA96452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Image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B7B0-123F-A677-8859-08619B6A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How can a mug and a torus be equivalent if the mug is chiral. “How Can a Mug and a Torus Be Equivalent If the Mug Is Chiral?”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Mathematics Stack Exchange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 30 Apr. 2017, math.stackexchange.com/questions/2258389/how-can-a-mug-and-a-torus-be-equivalent-if-the-mug-is-chiral.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Kovan, Ibrahim. “Multidimensional Scaling (MDS) for Dimensionality Reduction and Data Visualization.” </a:t>
            </a:r>
            <a:r>
              <a:rPr lang="en-US" sz="1200" b="0" i="1" dirty="0">
                <a:solidFill>
                  <a:srgbClr val="000000"/>
                </a:solidFill>
                <a:effectLst/>
                <a:latin typeface="+mn-lt"/>
              </a:rPr>
              <a:t>Medium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, 15 Oct. 2021, towardsdatascience.com/multidimensional-scaling-mds-for-dimensionality-reduction-and-data-visualization-d5252c8bc4c0.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rgbClr val="000000"/>
              </a:solidFill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Schneider, Jonathan. “Geometry of Simplices.” MATH 300, Department of Mathematics, UIC, Chicago. Course Notes.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Talebi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Shawhin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. “The Mapper Algorithm.”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</a:rPr>
              <a:t>Medium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22 Dec. 2022,  medium.datadriveninvestor.com/the-mapper-algorithm-d0842f926658. 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6126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AA4B-5330-A604-516C-AA9645244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Image 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80B7B0-123F-A677-8859-08619B6A2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Talebi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Shawhin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. “Topological Data Analysis (TDA).” </a:t>
            </a:r>
            <a:r>
              <a:rPr lang="en-US" sz="1200" b="0" i="1" dirty="0">
                <a:solidFill>
                  <a:schemeClr val="tx1"/>
                </a:solidFill>
                <a:effectLst/>
                <a:latin typeface="+mn-lt"/>
              </a:rPr>
              <a:t>Medium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1 Apr. 2023, towardsdatascience.com/topological-data-analysis-tda-b7f9b770c951.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Zampieri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Eduarda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 &amp;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Moreni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Giulia &amp;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Vriend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Chris &amp; Douw, Linda &amp; Santos, Fernando. (2022). A hands-on tutorial on network and topological neuroscience. Brain Structure and Function. 227. 10.1007/s00429-021-02435-0. </a:t>
            </a: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9144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  <a:p>
            <a:pPr marL="114300" indent="0">
              <a:lnSpc>
                <a:spcPct val="150000"/>
              </a:lnSpc>
              <a:buNone/>
            </a:pPr>
            <a:endParaRPr lang="en-US" sz="1200" b="0" i="0" dirty="0"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1769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3B42-F1FD-7084-00E6-BAA099011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b="1" dirty="0"/>
              <a:t>Data Visualizations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A4747-A4A2-7FE0-4D8D-FBC827B98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Good:					Bad:</a:t>
            </a:r>
          </a:p>
        </p:txBody>
      </p:sp>
      <p:pic>
        <p:nvPicPr>
          <p:cNvPr id="5" name="Picture 4" descr="A diagram of a website&#10;&#10;Description automatically generated with medium confidence">
            <a:extLst>
              <a:ext uri="{FF2B5EF4-FFF2-40B4-BE49-F238E27FC236}">
                <a16:creationId xmlns:a16="http://schemas.microsoft.com/office/drawing/2014/main" id="{0D2BAA4C-4485-5D5B-8AE4-19A1615FD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99" y="1665249"/>
            <a:ext cx="2668858" cy="2668858"/>
          </a:xfrm>
          <a:prstGeom prst="rect">
            <a:avLst/>
          </a:prstGeom>
        </p:spPr>
      </p:pic>
      <p:pic>
        <p:nvPicPr>
          <p:cNvPr id="7" name="Picture 6" descr="A chart with colorful lines and numbers&#10;&#10;Description automatically generated with medium confidence">
            <a:extLst>
              <a:ext uri="{FF2B5EF4-FFF2-40B4-BE49-F238E27FC236}">
                <a16:creationId xmlns:a16="http://schemas.microsoft.com/office/drawing/2014/main" id="{80179803-9D11-1DC3-1724-D5791E4A6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45" y="1895708"/>
            <a:ext cx="3485693" cy="2222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1A7075-E762-E357-94DB-B186A058C962}"/>
              </a:ext>
            </a:extLst>
          </p:cNvPr>
          <p:cNvSpPr txBox="1"/>
          <p:nvPr/>
        </p:nvSpPr>
        <p:spPr>
          <a:xfrm>
            <a:off x="769399" y="4446672"/>
            <a:ext cx="3584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Image Source: 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</a:rPr>
              <a:t>Fragapane, Riccardo. “25+ Impressive Data Visualization Examples 2024.”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A68235-DFAE-B44E-A1BD-D0CDC93E6C9D}"/>
              </a:ext>
            </a:extLst>
          </p:cNvPr>
          <p:cNvSpPr txBox="1"/>
          <p:nvPr/>
        </p:nvSpPr>
        <p:spPr>
          <a:xfrm>
            <a:off x="5198762" y="4446671"/>
            <a:ext cx="3584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Image Source: </a:t>
            </a:r>
            <a:r>
              <a:rPr lang="en-US" sz="1200" dirty="0">
                <a:solidFill>
                  <a:schemeClr val="tx1"/>
                </a:solidFill>
                <a:effectLst/>
                <a:latin typeface="+mn-lt"/>
              </a:rPr>
              <a:t>Dunford, Christopher. “When Data Visualization Really Isn’t Useful (and When It Is).”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5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902DA-E5B4-73A3-B117-E1861083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0A4365B-6181-395F-C7F9-AA708468635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Given a dataset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how do you effectively visualize the datapoints and similarity between groups of datapoints and study the shape of the dataset?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0A4365B-6181-395F-C7F9-AA7084686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64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2956-5BAA-DA9E-72C1-E76B9503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AC0D1-65CA-B7E2-B6B2-6A929F66F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Projection Pursuit Method</a:t>
            </a:r>
            <a:r>
              <a:rPr lang="en-US" baseline="30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Finds a projection in “visualizable space” that is as useful as possible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 Multidimensional Scaling</a:t>
            </a:r>
            <a:r>
              <a:rPr lang="en-US" baseline="30000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Place points into lower dimensional space such that pairwise distances are nearly preserved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PCA: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Visualize using first 2 principle components</a:t>
            </a:r>
          </a:p>
          <a:p>
            <a:pPr marL="596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969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group of colored dots&#10;&#10;Description automatically generated with medium confidence">
            <a:extLst>
              <a:ext uri="{FF2B5EF4-FFF2-40B4-BE49-F238E27FC236}">
                <a16:creationId xmlns:a16="http://schemas.microsoft.com/office/drawing/2014/main" id="{2BF2901B-56F0-4272-F384-11615CA4D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3420112"/>
            <a:ext cx="4512527" cy="1582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5EC413-7825-1E33-66B7-8F92BE736A50}"/>
              </a:ext>
            </a:extLst>
          </p:cNvPr>
          <p:cNvSpPr txBox="1"/>
          <p:nvPr/>
        </p:nvSpPr>
        <p:spPr>
          <a:xfrm>
            <a:off x="508473" y="4370347"/>
            <a:ext cx="3584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Image Source: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Kovan, Ibrahim. “Multidimensional Scaling (MDS) for Dimensionality Reduction and Data Visualization.” 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6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is Topology?</a:t>
            </a:r>
            <a:endParaRPr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Google Shape;61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383583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 lnSpcReduction="10000"/>
              </a:bodyPr>
              <a:lstStyle/>
              <a:p>
                <a:pPr marL="45720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Given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, a </a:t>
                </a:r>
                <a:r>
                  <a:rPr lang="en-US" b="1" dirty="0">
                    <a:solidFill>
                      <a:schemeClr val="tx1"/>
                    </a:solidFill>
                    <a:latin typeface="+mn-lt"/>
                  </a:rPr>
                  <a:t>topology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is a collection of sets satisfying:</a:t>
                </a:r>
              </a:p>
              <a:p>
                <a:pPr lvl="1" indent="-342900">
                  <a:lnSpc>
                    <a:spcPct val="200000"/>
                  </a:lnSpc>
                  <a:buSzPts val="18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pPr lvl="1" indent="-342900">
                  <a:lnSpc>
                    <a:spcPct val="200000"/>
                  </a:lnSpc>
                  <a:buSzPts val="18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pHide m:val="o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pPr lvl="1" indent="-342900">
                  <a:lnSpc>
                    <a:spcPct val="200000"/>
                  </a:lnSpc>
                  <a:buSzPts val="1800"/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solidFill>
                      <a:schemeClr val="tx1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nary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pPr marL="45720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The sets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 are called </a:t>
                </a:r>
                <a:r>
                  <a:rPr lang="en-US" b="1" dirty="0">
                    <a:solidFill>
                      <a:schemeClr val="tx1"/>
                    </a:solidFill>
                    <a:latin typeface="+mn-lt"/>
                  </a:rPr>
                  <a:t>open sets</a:t>
                </a:r>
              </a:p>
              <a:p>
                <a:pPr marL="457200" lvl="0" indent="-34290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SzPts val="1800"/>
                  <a:buChar char="●"/>
                </a:pPr>
                <a:r>
                  <a:rPr lang="en-US" dirty="0">
                    <a:solidFill>
                      <a:schemeClr val="tx1"/>
                    </a:solidFill>
                    <a:latin typeface="+mn-lt"/>
                  </a:rPr>
                  <a:t>Complements of open sets are called</a:t>
                </a:r>
                <a:br>
                  <a:rPr lang="en-US" dirty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b="1" dirty="0">
                    <a:solidFill>
                      <a:schemeClr val="tx1"/>
                    </a:solidFill>
                    <a:latin typeface="+mn-lt"/>
                  </a:rPr>
                  <a:t>closed sets</a:t>
                </a:r>
              </a:p>
              <a:p>
                <a:pPr marL="571500" lvl="1" indent="0">
                  <a:lnSpc>
                    <a:spcPct val="200000"/>
                  </a:lnSpc>
                  <a:buSzPts val="1800"/>
                  <a:buNone/>
                </a:pPr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  <a:p>
                <a:pPr lvl="1" indent="-342900">
                  <a:lnSpc>
                    <a:spcPct val="200000"/>
                  </a:lnSpc>
                  <a:buSzPts val="1800"/>
                  <a:buChar char="●"/>
                </a:pPr>
                <a:endParaRPr lang="en-US" sz="1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1" name="Google Shape;61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4"/>
                <a:ext cx="8520600" cy="38358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close-up of a mug&#10;&#10;Description automatically generated">
            <a:extLst>
              <a:ext uri="{FF2B5EF4-FFF2-40B4-BE49-F238E27FC236}">
                <a16:creationId xmlns:a16="http://schemas.microsoft.com/office/drawing/2014/main" id="{DA15838E-034A-684E-6390-85009D197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3445761"/>
            <a:ext cx="3881553" cy="933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8551A3-1F86-72E7-C4E9-B95293F3EF0C}"/>
              </a:ext>
            </a:extLst>
          </p:cNvPr>
          <p:cNvSpPr txBox="1"/>
          <p:nvPr/>
        </p:nvSpPr>
        <p:spPr>
          <a:xfrm>
            <a:off x="5345115" y="4467642"/>
            <a:ext cx="35842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Image Source: 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How can a mug and a torus be equivalent if the mug is chiral.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220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64C99E-6F50-EDF3-AAF2-277A8D15945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Standard Topology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964C99E-6F50-EDF3-AAF2-277A8D1594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44" b="-15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30595D-73A4-0E6C-A571-011F231A862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open sets are unions of open intervals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 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∪(2,3)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,open sets are unions of open balls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(0, 0.5)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1D30595D-73A4-0E6C-A571-011F231A8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526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What is Topological Data Analysis (TDA)?</a:t>
            </a:r>
            <a:endParaRPr b="1"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Analyze topological and geometric structure of datasets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146" y="1660621"/>
            <a:ext cx="7991707" cy="226460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0" y="4748025"/>
            <a:ext cx="9144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Image Source: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Talebi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, </a:t>
            </a:r>
            <a:r>
              <a:rPr lang="en-US" sz="1200" b="0" i="0" dirty="0" err="1">
                <a:solidFill>
                  <a:schemeClr val="tx1"/>
                </a:solidFill>
                <a:effectLst/>
                <a:latin typeface="+mn-lt"/>
              </a:rPr>
              <a:t>Shawhin</a:t>
            </a:r>
            <a:r>
              <a:rPr lang="en-US" sz="1200" b="0" i="0" dirty="0">
                <a:solidFill>
                  <a:schemeClr val="tx1"/>
                </a:solidFill>
                <a:effectLst/>
                <a:latin typeface="+mn-lt"/>
              </a:rPr>
              <a:t>. “Topological Data Analysis (TDA)” </a:t>
            </a:r>
            <a:endParaRPr sz="1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633C-7290-1817-B2E5-581CB2DC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Simplicial Complex: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40284-03B9-A7B4-9998-ACDE0FF65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Traditional: Draw an edge between nearby points (think graph)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chemeClr val="tx1"/>
                </a:solidFill>
              </a:rPr>
              <a:t>Next Step: edges between pairs </a:t>
            </a:r>
            <a:r>
              <a:rPr lang="en-US" b="1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</a:rPr>
              <a:t>longer tuples of points (think high dimensional graph) </a:t>
            </a:r>
          </a:p>
        </p:txBody>
      </p:sp>
    </p:spTree>
    <p:extLst>
      <p:ext uri="{BB962C8B-B14F-4D97-AF65-F5344CB8AC3E}">
        <p14:creationId xmlns:p14="http://schemas.microsoft.com/office/powerpoint/2010/main" val="85972395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9182</TotalTime>
  <Words>1641</Words>
  <Application>Microsoft Office PowerPoint</Application>
  <PresentationFormat>On-screen Show (16:9)</PresentationFormat>
  <Paragraphs>124</Paragraphs>
  <Slides>26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Cambria Math</vt:lpstr>
      <vt:lpstr>Simple Light</vt:lpstr>
      <vt:lpstr>Packager Shell Object</vt:lpstr>
      <vt:lpstr>Visualizing Relationships within High Dimensional Datasets: A Topological Data Analysis Approach</vt:lpstr>
      <vt:lpstr>Data Visualization</vt:lpstr>
      <vt:lpstr>Data Visualizations</vt:lpstr>
      <vt:lpstr>Problem</vt:lpstr>
      <vt:lpstr>Some Approaches</vt:lpstr>
      <vt:lpstr>What is Topology?</vt:lpstr>
      <vt:lpstr>Standard Topology on R^n</vt:lpstr>
      <vt:lpstr>What is Topological Data Analysis (TDA)?</vt:lpstr>
      <vt:lpstr>Simplicial Complex: Motivation</vt:lpstr>
      <vt:lpstr>Simplicial Complex: Definitions</vt:lpstr>
      <vt:lpstr>Simplicial Complex: Definitions</vt:lpstr>
      <vt:lpstr>Simplicial Complex: Definitions</vt:lpstr>
      <vt:lpstr>Simplicial Complex</vt:lpstr>
      <vt:lpstr>Building Complices</vt:lpstr>
      <vt:lpstr>Homotopy Equivalence</vt:lpstr>
      <vt:lpstr>The Nerve Theorem</vt:lpstr>
      <vt:lpstr>Nerve Theorem</vt:lpstr>
      <vt:lpstr>Mapper Algorithm</vt:lpstr>
      <vt:lpstr>Example</vt:lpstr>
      <vt:lpstr>Conclusion</vt:lpstr>
      <vt:lpstr>References</vt:lpstr>
      <vt:lpstr>References</vt:lpstr>
      <vt:lpstr>References</vt:lpstr>
      <vt:lpstr>Image Sources</vt:lpstr>
      <vt:lpstr>Image Sources</vt:lpstr>
      <vt:lpstr>Image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Data Analysis: a Reason to Suffer Through Algebraic Topology</dc:title>
  <cp:lastModifiedBy>Jonathan Rasnitsyn</cp:lastModifiedBy>
  <cp:revision>54</cp:revision>
  <dcterms:modified xsi:type="dcterms:W3CDTF">2024-01-29T20:28:29Z</dcterms:modified>
</cp:coreProperties>
</file>