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3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B8609BB-CA49-43D4-953B-77033A5AA1E9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C5D9385-5B12-4E47-8C4A-A158CD6B6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0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E072-F938-49DB-8970-57F8737CF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BE07-277C-452D-B809-1B6DE9E53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4F57-46E9-49AF-9949-64A99CED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BE29-AE59-4420-B9FC-E8595CCE9335}" type="datetime1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75AAA-11AE-4216-A78F-81B89D3B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BAC0-46AC-4EA9-A6A3-DA5513CA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6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1F6C-578C-457C-9B6E-8A4BF517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58BEC-0B4D-4FEA-A144-D6F544CEA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80733-105D-430F-BABC-D4219111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48C0B-1D08-4636-B9FF-D3010F184B97}" type="datetime1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14EB9-F304-4E5E-9D84-17A0FFBA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5D042-4359-471A-95BC-C17F41C9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8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994CE-0B16-46E1-BFF4-1637B3F67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EF41D-6858-4785-9A9C-1FC0B587B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496CE-BB7C-43BD-8C77-11F2EFB8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8B87-E9B3-4C9A-A4BD-6A8DB5FD1266}" type="datetime1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8B36D-CFB4-48A6-99D9-71A363FC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F3C81-B98F-4FF8-BB5A-083B56FF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5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415D-3917-4A9C-B25D-21E73433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7AC0-D0E0-4179-A165-A2661F51C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04EDE-D817-4FBA-A37D-A060C892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23A88-7184-47E2-B98B-2D905DFFFDAA}" type="datetime1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63DEC-D6ED-416E-BF7D-000D781A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5ECC8-A647-4EBE-9BDD-06D6573D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7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DC890-4380-48A1-871C-FF10114EE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120C4-D6A5-449C-8650-7E1B5F7D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7A159-A2A8-44B2-9F5D-24903F48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AD65-D486-460A-84E8-BEA8F67DEB2C}" type="datetime1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55CBD-675A-40E6-8523-62152FCA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24294-4043-4089-A156-1D658DE6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9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D1F5-95CB-43CE-9E71-E7906BBDC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8505C-65BF-4A8F-9D21-EFE9647E6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E8039-C463-43A1-9128-1BE9E2CF4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87799-ABFF-4EDD-BA79-F7404C64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80AF-9223-4AAA-8D00-B07447384DF0}" type="datetime1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0EEAE-AA17-47A4-BEE2-6B0E3D81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C2124-FA0D-420B-842E-E82D9C96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C81B-6B61-43C0-8BBE-6C6BEEE8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94E8A-18A0-4C7B-BBCD-4A3C68625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36D4B-0299-4FA6-89B8-2A144E64E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A84B3D-EE9D-4680-BF04-5064AE962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693BB-9DD0-4024-9700-2CDEE017F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8FC018-9336-4A7E-817D-BA883804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09EF-AFA9-4C23-A2A8-6C98A5A2845A}" type="datetime1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5B58A-87E5-4F71-8DC8-7FBC105DA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0C8E6-0E60-4547-9DA0-C2095323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8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3841-82ED-41F3-9A7E-48EE572F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31F74-6149-410F-B597-45D6C9F8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7EE-B4FF-4C0F-BE2B-54F27468B1A8}" type="datetime1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65D45-DB80-4676-9D78-D7526CAC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1FF32-A80F-44A0-99E8-33DAD83D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3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89CFF7-EC3D-45E4-B30D-42EEBD0F9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34E3-8E90-4DEA-9A20-D83681993EC6}" type="datetime1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53A624-0C17-4F06-A4A3-257BDCEB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077D9-965D-411F-8E8F-5BF76998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0ADF-2451-4B50-B039-82640CEE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9F8CE-3E61-4503-BD7A-9626900EF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03F42-50DA-4736-9E6A-C4C51C625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D412F-6A72-4CF2-8E5E-0BDFC570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6B3F-0DE7-43F0-8C64-C4228DB00C31}" type="datetime1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A43A2-8DBA-4CDB-BF68-46DAAE216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846A3-083B-4C2E-9CB6-C0C024CD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4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0F0D-D34F-4B54-8883-D6FF3ABB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E1BE2-6EF0-4064-B5B9-5A8A6A58A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5DF3D-3F93-49DB-9F79-754F97A62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00071-ADE2-4213-8CF7-EAA3A786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D92B-6E6E-47C0-9D52-41704A78C7F3}" type="datetime1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5BB78-BD7C-4236-9277-DEE093DE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7D869-C0D0-4A81-8B17-06472F54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7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D1BCA6-8EA3-46AE-8D85-E6C3737E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D5130-F7ED-4628-B35D-99971FA8D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426B5-9654-4630-87D6-99ADDE0D9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2340F-B87F-408E-B8E1-2285CB9EADD3}" type="datetime1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F2B79-2700-45F8-B0BC-C37C0050F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590C3-7534-4377-B4FC-8A0D82399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833F-CE9B-47F2-956A-333743DF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9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8D68-2A02-4641-94CE-509C1CFD50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Commonsense Abductive Reasoning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FE9DB-F057-4A5B-9F97-F3F85417B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Joseph Cotnareanu</a:t>
            </a:r>
          </a:p>
          <a:p>
            <a:r>
              <a:rPr lang="en-US" dirty="0"/>
              <a:t>Supervised by Mark Coates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B86BF-4A8E-4124-A018-C97FF23D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1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3B5491-2AA2-4AF1-8E2E-BA412811D18E}"/>
              </a:ext>
            </a:extLst>
          </p:cNvPr>
          <p:cNvCxnSpPr>
            <a:cxnSpLocks/>
          </p:cNvCxnSpPr>
          <p:nvPr/>
        </p:nvCxnSpPr>
        <p:spPr>
          <a:xfrm>
            <a:off x="699715" y="3509963"/>
            <a:ext cx="10471868" cy="920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57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B4E7-C653-48F2-9936-D164D597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claim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D2DC49-7313-4490-BFAC-7FBD749538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b="1" dirty="0"/>
                  <a:t>truth</a:t>
                </a:r>
                <a:r>
                  <a:rPr lang="en-US" dirty="0"/>
                  <a:t> of a proposition </a:t>
                </a:r>
                <a:r>
                  <a:rPr lang="en-US" i="1" dirty="0"/>
                  <a:t>Q</a:t>
                </a:r>
                <a:r>
                  <a:rPr lang="en-US" dirty="0"/>
                  <a:t> according to </a:t>
                </a:r>
                <a:r>
                  <a:rPr lang="en-US" b="1" dirty="0"/>
                  <a:t>commonsense </a:t>
                </a:r>
                <a:r>
                  <a:rPr lang="en-US" dirty="0"/>
                  <a:t>is best described by the </a:t>
                </a:r>
                <a:r>
                  <a:rPr lang="en-US" b="1" dirty="0"/>
                  <a:t>proportion of people </a:t>
                </a:r>
                <a:r>
                  <a:rPr lang="en-US" dirty="0"/>
                  <a:t>who</a:t>
                </a:r>
                <a:r>
                  <a:rPr lang="en-US" b="1" dirty="0"/>
                  <a:t> </a:t>
                </a:r>
                <a:r>
                  <a:rPr lang="en-US" dirty="0"/>
                  <a:t>hold</a:t>
                </a:r>
                <a:r>
                  <a:rPr lang="en-US" b="1" dirty="0"/>
                  <a:t> beliefs which support its truth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𝑎𝑙𝑙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𝑠𝑒𝑡𝑠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𝑝𝑟𝑜𝑝𝑜𝑠𝑖𝑡𝑖𝑜𝑛𝑠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Or, given context premises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as in the standard logic-problem solving setting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𝑎𝑙𝑙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𝑠𝑒𝑡𝑠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𝑝𝑟𝑜𝑝𝑜𝑠𝑖𝑡𝑖𝑜𝑛𝑠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𝑤h𝑖𝑐h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𝑑𝑜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𝑐𝑜𝑛𝑡𝑟𝑎𝑑𝑖𝑐𝑡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eqAr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D2DC49-7313-4490-BFAC-7FBD749538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E788C-B749-425C-9915-089303B3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22E2E5-63F7-4724-883B-A3FC712EE7CA}"/>
              </a:ext>
            </a:extLst>
          </p:cNvPr>
          <p:cNvCxnSpPr>
            <a:cxnSpLocks/>
          </p:cNvCxnSpPr>
          <p:nvPr/>
        </p:nvCxnSpPr>
        <p:spPr>
          <a:xfrm>
            <a:off x="699715" y="1347205"/>
            <a:ext cx="10471868" cy="920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67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CB987-0CB7-4477-8745-B21052FC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parallels in the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4DCAF-F3A1-47DE-908C-D5B2B2218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(weighted) </a:t>
            </a:r>
            <a:r>
              <a:rPr lang="en-US" b="1" dirty="0"/>
              <a:t>model counting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describe a </a:t>
            </a:r>
            <a:r>
              <a:rPr lang="en-US" b="1" dirty="0"/>
              <a:t>probabilistic system </a:t>
            </a:r>
            <a:r>
              <a:rPr lang="en-US" dirty="0"/>
              <a:t>in terms of </a:t>
            </a:r>
            <a:r>
              <a:rPr lang="en-US" b="1" dirty="0"/>
              <a:t>logic</a:t>
            </a:r>
            <a:r>
              <a:rPr lang="en-US" dirty="0"/>
              <a:t>, count the 			number of </a:t>
            </a:r>
            <a:r>
              <a:rPr lang="en-US" b="1" dirty="0"/>
              <a:t>variable assignments </a:t>
            </a:r>
            <a:r>
              <a:rPr lang="en-US" dirty="0"/>
              <a:t>which entail </a:t>
            </a:r>
            <a:r>
              <a:rPr lang="en-US" b="1" dirty="0"/>
              <a:t>Q </a:t>
            </a:r>
            <a:r>
              <a:rPr lang="en-US" dirty="0"/>
              <a:t>vs </a:t>
            </a:r>
            <a:r>
              <a:rPr lang="en-US" b="1" dirty="0"/>
              <a:t>not Q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Self-Consistency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prompt</a:t>
            </a:r>
            <a:r>
              <a:rPr lang="en-US" dirty="0"/>
              <a:t> an </a:t>
            </a:r>
            <a:r>
              <a:rPr lang="en-US" b="1" dirty="0"/>
              <a:t>LLM</a:t>
            </a:r>
            <a:r>
              <a:rPr lang="en-US" dirty="0"/>
              <a:t> many times with the same reasoning problem 	and </a:t>
            </a:r>
            <a:r>
              <a:rPr lang="en-US" b="1" dirty="0"/>
              <a:t>count</a:t>
            </a:r>
            <a:r>
              <a:rPr lang="en-US" dirty="0"/>
              <a:t> the number of times the LLM </a:t>
            </a:r>
            <a:r>
              <a:rPr lang="en-US" b="1" dirty="0"/>
              <a:t>concludes each choice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B7E0F-6438-4D72-ABC3-E0DF512A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11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6D9361-1C03-414E-BB73-FF903B9868E6}"/>
              </a:ext>
            </a:extLst>
          </p:cNvPr>
          <p:cNvCxnSpPr>
            <a:cxnSpLocks/>
          </p:cNvCxnSpPr>
          <p:nvPr/>
        </p:nvCxnSpPr>
        <p:spPr>
          <a:xfrm>
            <a:off x="699715" y="1347205"/>
            <a:ext cx="10471868" cy="920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754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254A8-2094-45E7-8827-BD909438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the problem is modelling/sampling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9BF9-4B16-4F02-A732-EB4A197AC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How can we </a:t>
            </a:r>
            <a:r>
              <a:rPr lang="en-US" b="1" i="1" dirty="0"/>
              <a:t>(better)</a:t>
            </a:r>
            <a:r>
              <a:rPr lang="en-US" i="1" dirty="0"/>
              <a:t> model/sample C?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4065F-41CA-4A4E-BD50-C55935E6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12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716168-5350-46CC-A699-A384FCE055C4}"/>
              </a:ext>
            </a:extLst>
          </p:cNvPr>
          <p:cNvCxnSpPr>
            <a:cxnSpLocks/>
          </p:cNvCxnSpPr>
          <p:nvPr/>
        </p:nvCxnSpPr>
        <p:spPr>
          <a:xfrm>
            <a:off x="699715" y="1347205"/>
            <a:ext cx="10471868" cy="920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47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369F9-0782-4D8A-A10E-C6A8D5EE8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						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					</a:t>
            </a:r>
          </a:p>
          <a:p>
            <a:pPr marL="0" indent="0">
              <a:buNone/>
            </a:pPr>
            <a:r>
              <a:rPr lang="en-US" i="1" dirty="0"/>
              <a:t>							I don’t know…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	do you?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59C87-73D5-42A1-BC5E-3CA7CDEC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1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43BA2-3E7C-435B-906D-9233F515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model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76708-8AE8-4FB3-85FD-CA00A2547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if we assume C is uniform.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Then, given the input logic, we can just model count the query.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i="1" dirty="0"/>
              <a:t>Surely adding random constraints to our logic will yield 				random performance, right?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Actually, this kind of works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							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						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(but not that well)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169F6-340A-4177-B1DF-57A2033D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14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A6A01C-1A29-49CE-A7AC-D7B67C9D1AE3}"/>
              </a:ext>
            </a:extLst>
          </p:cNvPr>
          <p:cNvCxnSpPr>
            <a:cxnSpLocks/>
          </p:cNvCxnSpPr>
          <p:nvPr/>
        </p:nvCxnSpPr>
        <p:spPr>
          <a:xfrm>
            <a:off x="699715" y="1347205"/>
            <a:ext cx="10471868" cy="920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374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CD25-20EA-4096-8FFE-7486249A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ideas we’re looking into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2F43A-5DF8-46D8-A8F5-D234B2314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Learn to model p(C) in latent space </a:t>
            </a:r>
            <a:r>
              <a:rPr lang="en-US" dirty="0"/>
              <a:t>using LLMs as feature-engineers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Scoring individual steps </a:t>
            </a:r>
            <a:r>
              <a:rPr lang="en-US" dirty="0"/>
              <a:t>in a COT by the </a:t>
            </a:r>
            <a:r>
              <a:rPr lang="en-US" b="1" dirty="0"/>
              <a:t>change </a:t>
            </a:r>
            <a:r>
              <a:rPr lang="en-US" dirty="0"/>
              <a:t>in </a:t>
            </a:r>
            <a:r>
              <a:rPr lang="en-US" b="1" dirty="0"/>
              <a:t>model count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“</a:t>
            </a:r>
            <a:r>
              <a:rPr lang="en-US" i="1" dirty="0"/>
              <a:t>if a step </a:t>
            </a:r>
            <a:r>
              <a:rPr lang="en-US" b="1" i="1" dirty="0"/>
              <a:t>eliminates</a:t>
            </a:r>
            <a:r>
              <a:rPr lang="en-US" i="1" dirty="0"/>
              <a:t> lots of options for C which </a:t>
            </a:r>
            <a:r>
              <a:rPr lang="en-US" b="1" i="1" dirty="0"/>
              <a:t>entail</a:t>
            </a:r>
            <a:r>
              <a:rPr lang="en-US" i="1" dirty="0"/>
              <a:t> one choice, 	then it’s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useful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(but maybe incorrect)</a:t>
            </a:r>
            <a:r>
              <a:rPr lang="en-US" i="1" dirty="0"/>
              <a:t>”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i="1" dirty="0"/>
              <a:t>“if a step </a:t>
            </a:r>
            <a:r>
              <a:rPr lang="en-US" b="1" i="1" dirty="0"/>
              <a:t>eliminates</a:t>
            </a:r>
            <a:r>
              <a:rPr lang="en-US" i="1" dirty="0"/>
              <a:t> lots of options for C which </a:t>
            </a:r>
            <a:r>
              <a:rPr lang="en-US" b="1" i="1" dirty="0"/>
              <a:t>entail</a:t>
            </a:r>
            <a:r>
              <a:rPr lang="en-US" i="1" dirty="0"/>
              <a:t> </a:t>
            </a:r>
            <a:r>
              <a:rPr lang="en-US" b="1" i="1" dirty="0"/>
              <a:t>the 	incorrect choice</a:t>
            </a:r>
            <a:r>
              <a:rPr lang="en-US" i="1" dirty="0"/>
              <a:t>, then it’s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useful</a:t>
            </a:r>
            <a:r>
              <a:rPr lang="en-US" i="1" dirty="0"/>
              <a:t> and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correct</a:t>
            </a:r>
            <a:r>
              <a:rPr lang="en-US" i="1" dirty="0"/>
              <a:t>”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/>
              <a:t>Cross-sample abduction consistency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i="1" dirty="0"/>
              <a:t>how often do samples of C for the same P include the same 	propositions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7517B-4EC4-4F69-93BD-996CA849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15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851BB7-9ED1-401B-9F03-D014C2AE0A17}"/>
              </a:ext>
            </a:extLst>
          </p:cNvPr>
          <p:cNvCxnSpPr>
            <a:cxnSpLocks/>
          </p:cNvCxnSpPr>
          <p:nvPr/>
        </p:nvCxnSpPr>
        <p:spPr>
          <a:xfrm>
            <a:off x="699715" y="1347205"/>
            <a:ext cx="10471868" cy="920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76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A0A75-CE7F-4857-ADA3-A5A2B3CB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86EC-A243-4704-B5B4-6EDBC875D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LLMs </a:t>
            </a:r>
            <a:r>
              <a:rPr lang="en-US" b="1" dirty="0">
                <a:solidFill>
                  <a:srgbClr val="FF0000"/>
                </a:solidFill>
              </a:rPr>
              <a:t>hallucinate and are unfaithful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Logic </a:t>
            </a:r>
            <a:r>
              <a:rPr lang="en-US" dirty="0"/>
              <a:t>is </a:t>
            </a:r>
            <a:r>
              <a:rPr lang="en-US" b="1" dirty="0">
                <a:solidFill>
                  <a:schemeClr val="accent1"/>
                </a:solidFill>
              </a:rPr>
              <a:t>rigorous &amp; exact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		</a:t>
            </a:r>
            <a:r>
              <a:rPr lang="en-US" i="1" dirty="0"/>
              <a:t>Why don’t we replace the LLM with logic solvers?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Logic solvers are </a:t>
            </a:r>
            <a:r>
              <a:rPr lang="en-US" b="1" dirty="0">
                <a:solidFill>
                  <a:srgbClr val="FF0000"/>
                </a:solidFill>
              </a:rPr>
              <a:t>too exact!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Without a </a:t>
            </a:r>
            <a:r>
              <a:rPr lang="en-US" b="1" dirty="0"/>
              <a:t>complete </a:t>
            </a:r>
            <a:r>
              <a:rPr lang="en-US" dirty="0"/>
              <a:t>input, they are helpless.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7FE03-A318-49BE-BF4E-B32A1D3C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2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59B57A-FAEE-43AE-9049-4A4494F11102}"/>
              </a:ext>
            </a:extLst>
          </p:cNvPr>
          <p:cNvCxnSpPr>
            <a:cxnSpLocks/>
          </p:cNvCxnSpPr>
          <p:nvPr/>
        </p:nvCxnSpPr>
        <p:spPr>
          <a:xfrm>
            <a:off x="699715" y="1347205"/>
            <a:ext cx="10471868" cy="920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50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BDDA-CB75-4C56-8172-4C767A48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Example: children’s reading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723C3-E228-44F6-AB9B-27792CB52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Animals must survive.</a:t>
            </a:r>
          </a:p>
          <a:p>
            <a:pPr marL="0" indent="0">
              <a:buNone/>
            </a:pPr>
            <a:r>
              <a:rPr lang="en-US" b="1" i="1" dirty="0"/>
              <a:t>The arctic fox is brown in the summer. His coat turns white in the winter.</a:t>
            </a:r>
          </a:p>
          <a:p>
            <a:pPr marL="0" indent="0">
              <a:buNone/>
            </a:pPr>
            <a:r>
              <a:rPr lang="en-US" b="1" dirty="0"/>
              <a:t>True or False:</a:t>
            </a:r>
            <a:r>
              <a:rPr lang="en-US" dirty="0"/>
              <a:t> The arctic fox’s coat turns white in the winter </a:t>
            </a:r>
            <a:r>
              <a:rPr lang="en-US" b="1" dirty="0"/>
              <a:t>because</a:t>
            </a:r>
            <a:r>
              <a:rPr lang="en-US" dirty="0"/>
              <a:t> white absorbs the sun and is warmer.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Even with a perfect logical translation, a logic solver can never hope to solve this!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17EE3-3D75-4A6C-A00C-FD41693B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3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6185C9-ED58-43F9-ABEF-881EA22BEACF}"/>
              </a:ext>
            </a:extLst>
          </p:cNvPr>
          <p:cNvCxnSpPr>
            <a:cxnSpLocks/>
          </p:cNvCxnSpPr>
          <p:nvPr/>
        </p:nvCxnSpPr>
        <p:spPr>
          <a:xfrm>
            <a:off x="699715" y="1347205"/>
            <a:ext cx="10471868" cy="920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37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A83D7-C9E6-434D-A2B7-A1BCA2304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Abductive Reasoning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793D4-7201-4BB0-94C7-0A7D38F10F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Abductive reasoning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given </a:t>
                </a:r>
                <a:r>
                  <a:rPr lang="en-US" b="1" dirty="0"/>
                  <a:t>problem context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a </a:t>
                </a:r>
                <a:r>
                  <a:rPr lang="en-US" b="1" dirty="0"/>
                  <a:t>query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find some logical propositions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that allow the </a:t>
                </a:r>
                <a:r>
                  <a:rPr lang="en-US" b="1" dirty="0"/>
                  <a:t>correct logical deduction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9793D4-7201-4BB0-94C7-0A7D38F10F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E0C77-765E-4DA9-8872-DAC8DF05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DF6414-530C-4B85-8F8D-EEDF0BF06BD6}"/>
              </a:ext>
            </a:extLst>
          </p:cNvPr>
          <p:cNvCxnSpPr>
            <a:cxnSpLocks/>
          </p:cNvCxnSpPr>
          <p:nvPr/>
        </p:nvCxnSpPr>
        <p:spPr>
          <a:xfrm>
            <a:off x="699715" y="1347205"/>
            <a:ext cx="10471868" cy="920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4922400-90C1-47F1-98C0-955FC40CE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252" y="4194509"/>
            <a:ext cx="3362794" cy="74305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B0F341-A324-4BDE-A593-4CB3BA8A5F13}"/>
              </a:ext>
            </a:extLst>
          </p:cNvPr>
          <p:cNvCxnSpPr/>
          <p:nvPr/>
        </p:nvCxnSpPr>
        <p:spPr>
          <a:xfrm flipV="1">
            <a:off x="4977517" y="4937563"/>
            <a:ext cx="341906" cy="9941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82F927-5BF0-4302-AD96-6C3454787A80}"/>
              </a:ext>
            </a:extLst>
          </p:cNvPr>
          <p:cNvCxnSpPr>
            <a:cxnSpLocks/>
          </p:cNvCxnSpPr>
          <p:nvPr/>
        </p:nvCxnSpPr>
        <p:spPr>
          <a:xfrm flipH="1" flipV="1">
            <a:off x="6615485" y="4937563"/>
            <a:ext cx="1001561" cy="9941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D43A85A-7C11-4AB5-A768-712A442DE35E}"/>
              </a:ext>
            </a:extLst>
          </p:cNvPr>
          <p:cNvSpPr txBox="1"/>
          <p:nvPr/>
        </p:nvSpPr>
        <p:spPr>
          <a:xfrm>
            <a:off x="4254252" y="5976443"/>
            <a:ext cx="1266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“and”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FE63B2-9D3D-4341-B0E2-1A5BB1DC52AA}"/>
              </a:ext>
            </a:extLst>
          </p:cNvPr>
          <p:cNvSpPr txBox="1"/>
          <p:nvPr/>
        </p:nvSpPr>
        <p:spPr>
          <a:xfrm>
            <a:off x="7116265" y="6027686"/>
            <a:ext cx="2633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“guarantees”</a:t>
            </a:r>
          </a:p>
        </p:txBody>
      </p:sp>
    </p:spTree>
    <p:extLst>
      <p:ext uri="{BB962C8B-B14F-4D97-AF65-F5344CB8AC3E}">
        <p14:creationId xmlns:p14="http://schemas.microsoft.com/office/powerpoint/2010/main" val="257584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6740A-14E5-4EB5-A867-35CCD575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47F14-EED3-48FF-8CEA-8D2CDAA1E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we </a:t>
            </a:r>
            <a:r>
              <a:rPr lang="en-US" b="1" dirty="0"/>
              <a:t>abduct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false</a:t>
            </a:r>
            <a:r>
              <a:rPr lang="en-US" dirty="0"/>
              <a:t> propositions in </a:t>
            </a:r>
            <a:r>
              <a:rPr lang="en-US" i="1" dirty="0"/>
              <a:t>C</a:t>
            </a:r>
            <a:r>
              <a:rPr lang="en-US" dirty="0"/>
              <a:t> then we risk deducing the </a:t>
            </a:r>
            <a:r>
              <a:rPr lang="en-US" b="1" dirty="0">
                <a:solidFill>
                  <a:srgbClr val="FF0000"/>
                </a:solidFill>
              </a:rPr>
              <a:t>wrong value for the query </a:t>
            </a:r>
            <a:r>
              <a:rPr lang="en-US" b="1" i="1" dirty="0"/>
              <a:t>Q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If we </a:t>
            </a:r>
            <a:r>
              <a:rPr lang="en-US" b="1" dirty="0"/>
              <a:t>abduct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irrelevant</a:t>
            </a:r>
            <a:r>
              <a:rPr lang="en-US" dirty="0"/>
              <a:t> propositions  in </a:t>
            </a:r>
            <a:r>
              <a:rPr lang="en-US" i="1" dirty="0"/>
              <a:t>C</a:t>
            </a:r>
            <a:r>
              <a:rPr lang="en-US" dirty="0"/>
              <a:t> then we </a:t>
            </a:r>
            <a:r>
              <a:rPr lang="en-US" b="1" dirty="0">
                <a:solidFill>
                  <a:srgbClr val="FF0000"/>
                </a:solidFill>
              </a:rPr>
              <a:t>never get anywhere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If we </a:t>
            </a:r>
            <a:r>
              <a:rPr lang="en-US" b="1" dirty="0"/>
              <a:t>abduct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relevant and true</a:t>
            </a:r>
            <a:r>
              <a:rPr lang="en-US" dirty="0"/>
              <a:t> propositions in </a:t>
            </a:r>
            <a:r>
              <a:rPr lang="en-US" i="1" dirty="0"/>
              <a:t>C </a:t>
            </a:r>
            <a:r>
              <a:rPr lang="en-US" dirty="0"/>
              <a:t>then we’re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happy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32D98-781D-4577-B1BC-E04659F3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5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256638-0B90-4416-ABC4-D3E66CCE2757}"/>
              </a:ext>
            </a:extLst>
          </p:cNvPr>
          <p:cNvCxnSpPr>
            <a:cxnSpLocks/>
          </p:cNvCxnSpPr>
          <p:nvPr/>
        </p:nvCxnSpPr>
        <p:spPr>
          <a:xfrm>
            <a:off x="699715" y="1347205"/>
            <a:ext cx="10471868" cy="920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06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DF205-092A-4B40-BEA0-AD3E677F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LLMs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AF7D-697A-4F27-A368-92D0BC84B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LLMs are (imperfect) bases of </a:t>
            </a:r>
            <a:r>
              <a:rPr lang="en-US" b="1" dirty="0"/>
              <a:t>commonsense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i="1" dirty="0"/>
              <a:t>   When the logic problem is grounded in commonsense, LLMs can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12B55-FFD4-408F-91B5-2A7E26A6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6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7DF874-3388-4028-8CF6-57C833801DE4}"/>
              </a:ext>
            </a:extLst>
          </p:cNvPr>
          <p:cNvCxnSpPr>
            <a:cxnSpLocks/>
          </p:cNvCxnSpPr>
          <p:nvPr/>
        </p:nvCxnSpPr>
        <p:spPr>
          <a:xfrm>
            <a:off x="699715" y="1347205"/>
            <a:ext cx="10471868" cy="920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17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0EC0-0804-4254-988B-5B836B22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B0A6A-1E2C-4614-93EE-76DD762DE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work (including our last project) assumes a </a:t>
            </a:r>
            <a:r>
              <a:rPr lang="en-US" b="1" dirty="0"/>
              <a:t>monolithic commonsense: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“</a:t>
            </a:r>
            <a:r>
              <a:rPr lang="en-US" i="1" dirty="0"/>
              <a:t>a proposition P is either commonsensical or not”</a:t>
            </a:r>
          </a:p>
          <a:p>
            <a:pPr marL="0" indent="0">
              <a:buNone/>
            </a:pPr>
            <a:r>
              <a:rPr lang="en-US" i="1" dirty="0"/>
              <a:t>	“no two commonsensical propositions are contradictory”</a:t>
            </a:r>
          </a:p>
          <a:p>
            <a:pPr marL="0" indent="0">
              <a:buNone/>
            </a:pPr>
            <a:r>
              <a:rPr lang="en-US" dirty="0"/>
              <a:t>	“</a:t>
            </a:r>
            <a:r>
              <a:rPr lang="en-US" i="1" dirty="0"/>
              <a:t>if we could write out every single commonsense premise, we 	could solve all commonsense abductive logic”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		Is this really a fair assumption to make?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B1DC2-C6B2-4927-B50E-A0752010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7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98E039-A383-4D5E-A455-A08088123B60}"/>
              </a:ext>
            </a:extLst>
          </p:cNvPr>
          <p:cNvCxnSpPr>
            <a:cxnSpLocks/>
          </p:cNvCxnSpPr>
          <p:nvPr/>
        </p:nvCxnSpPr>
        <p:spPr>
          <a:xfrm>
            <a:off x="699715" y="1347205"/>
            <a:ext cx="10471868" cy="920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9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87DE6-F07D-43D8-B6A2-C2BC8B2C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Example: movie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BE3C6-43B1-4D8B-A754-D46835BDA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Which movie from the below options is most similar to the movies Schindler’s List, Braveheart, the Silence of the Lambs and Tombstone?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/>
              <a:t>Orlando</a:t>
            </a:r>
          </a:p>
          <a:p>
            <a:pPr marL="514350" indent="-514350">
              <a:buAutoNum type="alphaLcParenR"/>
            </a:pPr>
            <a:r>
              <a:rPr lang="en-US" dirty="0"/>
              <a:t>Guilty of Romance</a:t>
            </a:r>
          </a:p>
          <a:p>
            <a:pPr marL="514350" indent="-514350">
              <a:buAutoNum type="alphaLcParenR"/>
            </a:pPr>
            <a:r>
              <a:rPr lang="en-US" dirty="0"/>
              <a:t>Forrest Gump</a:t>
            </a:r>
          </a:p>
          <a:p>
            <a:pPr marL="514350" indent="-514350">
              <a:buAutoNum type="alphaLcParenR"/>
            </a:pPr>
            <a:r>
              <a:rPr lang="en-US" dirty="0"/>
              <a:t>All The Real Girls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On which basis do we consider similarity</a:t>
            </a:r>
          </a:p>
          <a:p>
            <a:pPr marL="0" indent="0">
              <a:buNone/>
            </a:pPr>
            <a:r>
              <a:rPr lang="en-US" i="1" dirty="0"/>
              <a:t>	by date, by genre, by actors, by subject matter, </a:t>
            </a:r>
            <a:r>
              <a:rPr lang="en-US" i="1" dirty="0" err="1"/>
              <a:t>etc</a:t>
            </a:r>
            <a:r>
              <a:rPr lang="en-US" i="1" dirty="0"/>
              <a:t>…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77E2D-8F3F-4699-9479-971DD986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8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A09E78-2DE4-4FAE-BE45-2B4DFECD5630}"/>
              </a:ext>
            </a:extLst>
          </p:cNvPr>
          <p:cNvCxnSpPr>
            <a:cxnSpLocks/>
          </p:cNvCxnSpPr>
          <p:nvPr/>
        </p:nvCxnSpPr>
        <p:spPr>
          <a:xfrm>
            <a:off x="699715" y="1347205"/>
            <a:ext cx="10471868" cy="920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48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84A3-02CE-4FAB-81E4-1E0DB3D5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Example: relational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66A4D-1E7E-4CC3-B9FB-984A1882F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53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Samantha went to the park with her father John. </a:t>
            </a:r>
          </a:p>
          <a:p>
            <a:pPr marL="0" indent="0">
              <a:buNone/>
            </a:pPr>
            <a:r>
              <a:rPr lang="en-US" i="1" dirty="0"/>
              <a:t>Samantha said to Charlotte “You are my sister”.</a:t>
            </a:r>
          </a:p>
          <a:p>
            <a:pPr marL="0" indent="0">
              <a:buNone/>
            </a:pPr>
            <a:r>
              <a:rPr lang="en-US" i="1" dirty="0"/>
              <a:t>John and his wife Charlotte went to the park.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True of False: Charlotte is John’s daughter.”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8A1CB-5B30-4AB4-8B95-B48B83C46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833F-CE9B-47F2-956A-333743DFC9E0}" type="slidenum">
              <a:rPr lang="en-US" smtClean="0"/>
              <a:t>9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3D2501-3B74-4D31-9AA9-CB85AA9E6433}"/>
              </a:ext>
            </a:extLst>
          </p:cNvPr>
          <p:cNvCxnSpPr>
            <a:cxnSpLocks/>
          </p:cNvCxnSpPr>
          <p:nvPr/>
        </p:nvCxnSpPr>
        <p:spPr>
          <a:xfrm>
            <a:off x="699715" y="1347205"/>
            <a:ext cx="10471868" cy="920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BE761F8-EF97-4E71-9FF5-38D32D0D0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86" y="351847"/>
            <a:ext cx="4263224" cy="63948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A77565-8BB7-48F3-96B3-EE0C65C97E98}"/>
              </a:ext>
            </a:extLst>
          </p:cNvPr>
          <p:cNvSpPr txBox="1"/>
          <p:nvPr/>
        </p:nvSpPr>
        <p:spPr>
          <a:xfrm>
            <a:off x="9966542" y="6326449"/>
            <a:ext cx="207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*ai generated image</a:t>
            </a:r>
          </a:p>
        </p:txBody>
      </p:sp>
    </p:spTree>
    <p:extLst>
      <p:ext uri="{BB962C8B-B14F-4D97-AF65-F5344CB8AC3E}">
        <p14:creationId xmlns:p14="http://schemas.microsoft.com/office/powerpoint/2010/main" val="1286194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Words>735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Commonsense Abductive Reasoning</vt:lpstr>
      <vt:lpstr>Introduction</vt:lpstr>
      <vt:lpstr>Example: children’s reading comprehension</vt:lpstr>
      <vt:lpstr>Abductive Reasoning</vt:lpstr>
      <vt:lpstr>The Nuance </vt:lpstr>
      <vt:lpstr>How can LLMs help?</vt:lpstr>
      <vt:lpstr>A different perspective</vt:lpstr>
      <vt:lpstr>Example: movie recommendation</vt:lpstr>
      <vt:lpstr>Example: relational reasoning</vt:lpstr>
      <vt:lpstr>Our claim</vt:lpstr>
      <vt:lpstr>Some parallels in the literature</vt:lpstr>
      <vt:lpstr>So, the problem is modelling/sampling </vt:lpstr>
      <vt:lpstr>PowerPoint Presentation</vt:lpstr>
      <vt:lpstr>Naïve model counting</vt:lpstr>
      <vt:lpstr>Some other ideas we’re looking into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Commonsense Abductive Reasoning</dc:title>
  <dc:creator>Joseph Cotnareanu</dc:creator>
  <cp:lastModifiedBy>Joseph Cotnareanu</cp:lastModifiedBy>
  <cp:revision>30</cp:revision>
  <cp:lastPrinted>2025-12-14T21:16:35Z</cp:lastPrinted>
  <dcterms:created xsi:type="dcterms:W3CDTF">2025-12-13T17:28:33Z</dcterms:created>
  <dcterms:modified xsi:type="dcterms:W3CDTF">2025-12-16T12:44:33Z</dcterms:modified>
</cp:coreProperties>
</file>